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ebas Neue" panose="020B0606020202050201" pitchFamily="34" charset="0"/>
      <p:regular r:id="rId17"/>
    </p:embeddedFont>
    <p:embeddedFont>
      <p:font typeface="Calibri" panose="020F0502020204030204" pitchFamily="34" charset="0"/>
      <p:regular r:id="rId18"/>
      <p:bold r:id="rId19"/>
      <p:italic r:id="rId20"/>
      <p:boldItalic r:id="rId21"/>
    </p:embeddedFont>
    <p:embeddedFont>
      <p:font typeface="Canva Sans Bold" panose="020B0604020202020204" charset="0"/>
      <p:regular r:id="rId22"/>
    </p:embeddedFont>
    <p:embeddedFont>
      <p:font typeface="Inter" panose="020B0604020202020204" charset="0"/>
      <p:regular r:id="rId23"/>
    </p:embeddedFont>
    <p:embeddedFont>
      <p:font typeface="Inter Bold" panose="020B0604020202020204" charset="0"/>
      <p:regular r:id="rId24"/>
    </p:embeddedFont>
    <p:embeddedFont>
      <p:font typeface="Libre Franklin Bold" panose="020B0604020202020204" charset="0"/>
      <p:regular r:id="rId25"/>
    </p:embeddedFont>
    <p:embeddedFont>
      <p:font typeface="Libre Franklin Heavy"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google.com/spreadsheets/d/1dmDithLlGgFtethviEmNeRbGmz-uoYOL/edit?usp=sharing&amp;ouid=118398206055611049135&amp;rtpof=true&amp;sd=true" TargetMode="External"/><Relationship Id="rId5" Type="http://schemas.openxmlformats.org/officeDocument/2006/relationships/image" Target="../media/image30.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4.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16580031" y="9351544"/>
            <a:ext cx="740300" cy="70556"/>
            <a:chOff x="0" y="0"/>
            <a:chExt cx="987066" cy="94074"/>
          </a:xfrm>
        </p:grpSpPr>
        <p:grpSp>
          <p:nvGrpSpPr>
            <p:cNvPr id="4" name="Group 4"/>
            <p:cNvGrpSpPr/>
            <p:nvPr/>
          </p:nvGrpSpPr>
          <p:grpSpPr>
            <a:xfrm>
              <a:off x="0" y="0"/>
              <a:ext cx="94074" cy="9407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EB04"/>
              </a:solidFill>
            </p:spPr>
            <p:txBody>
              <a:bodyPr/>
              <a:lstStyle/>
              <a:p>
                <a:endParaRPr lang="en-IN"/>
              </a:p>
            </p:txBody>
          </p:sp>
        </p:grpSp>
        <p:grpSp>
          <p:nvGrpSpPr>
            <p:cNvPr id="6" name="Group 6"/>
            <p:cNvGrpSpPr/>
            <p:nvPr/>
          </p:nvGrpSpPr>
          <p:grpSpPr>
            <a:xfrm>
              <a:off x="225778" y="0"/>
              <a:ext cx="94074" cy="940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EB04"/>
              </a:solidFill>
            </p:spPr>
            <p:txBody>
              <a:bodyPr/>
              <a:lstStyle/>
              <a:p>
                <a:endParaRPr lang="en-IN"/>
              </a:p>
            </p:txBody>
          </p:sp>
        </p:grpSp>
        <p:grpSp>
          <p:nvGrpSpPr>
            <p:cNvPr id="8" name="Group 8"/>
            <p:cNvGrpSpPr/>
            <p:nvPr/>
          </p:nvGrpSpPr>
          <p:grpSpPr>
            <a:xfrm>
              <a:off x="447638" y="0"/>
              <a:ext cx="94074" cy="9407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EB04"/>
              </a:solidFill>
            </p:spPr>
            <p:txBody>
              <a:bodyPr/>
              <a:lstStyle/>
              <a:p>
                <a:endParaRPr lang="en-IN"/>
              </a:p>
            </p:txBody>
          </p:sp>
        </p:grpSp>
        <p:grpSp>
          <p:nvGrpSpPr>
            <p:cNvPr id="10" name="Group 10"/>
            <p:cNvGrpSpPr/>
            <p:nvPr/>
          </p:nvGrpSpPr>
          <p:grpSpPr>
            <a:xfrm>
              <a:off x="670311" y="0"/>
              <a:ext cx="94074" cy="9407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EB04"/>
              </a:solidFill>
            </p:spPr>
            <p:txBody>
              <a:bodyPr/>
              <a:lstStyle/>
              <a:p>
                <a:endParaRPr lang="en-IN"/>
              </a:p>
            </p:txBody>
          </p:sp>
        </p:grpSp>
        <p:grpSp>
          <p:nvGrpSpPr>
            <p:cNvPr id="12" name="Group 12"/>
            <p:cNvGrpSpPr/>
            <p:nvPr/>
          </p:nvGrpSpPr>
          <p:grpSpPr>
            <a:xfrm>
              <a:off x="892992" y="0"/>
              <a:ext cx="94074" cy="940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EB04"/>
              </a:solidFill>
            </p:spPr>
            <p:txBody>
              <a:bodyPr/>
              <a:lstStyle/>
              <a:p>
                <a:endParaRPr lang="en-IN"/>
              </a:p>
            </p:txBody>
          </p:sp>
        </p:grpSp>
      </p:grpSp>
      <p:sp>
        <p:nvSpPr>
          <p:cNvPr id="14" name="Freeform 14"/>
          <p:cNvSpPr/>
          <p:nvPr/>
        </p:nvSpPr>
        <p:spPr>
          <a:xfrm>
            <a:off x="530526" y="530526"/>
            <a:ext cx="855666" cy="855666"/>
          </a:xfrm>
          <a:custGeom>
            <a:avLst/>
            <a:gdLst/>
            <a:ahLst/>
            <a:cxnLst/>
            <a:rect l="l" t="t" r="r" b="b"/>
            <a:pathLst>
              <a:path w="855666" h="855666">
                <a:moveTo>
                  <a:pt x="0" y="0"/>
                </a:moveTo>
                <a:lnTo>
                  <a:pt x="855665" y="0"/>
                </a:lnTo>
                <a:lnTo>
                  <a:pt x="855665" y="855665"/>
                </a:lnTo>
                <a:lnTo>
                  <a:pt x="0" y="855665"/>
                </a:lnTo>
                <a:lnTo>
                  <a:pt x="0" y="0"/>
                </a:lnTo>
                <a:close/>
              </a:path>
            </a:pathLst>
          </a:custGeom>
          <a:blipFill>
            <a:blip r:embed="rId3"/>
            <a:stretch>
              <a:fillRect/>
            </a:stretch>
          </a:blipFill>
        </p:spPr>
        <p:txBody>
          <a:bodyPr/>
          <a:lstStyle/>
          <a:p>
            <a:endParaRPr lang="en-IN"/>
          </a:p>
        </p:txBody>
      </p:sp>
      <p:sp>
        <p:nvSpPr>
          <p:cNvPr id="15" name="TextBox 15"/>
          <p:cNvSpPr txBox="1"/>
          <p:nvPr/>
        </p:nvSpPr>
        <p:spPr>
          <a:xfrm>
            <a:off x="5338045" y="8962289"/>
            <a:ext cx="7611910" cy="398780"/>
          </a:xfrm>
          <a:prstGeom prst="rect">
            <a:avLst/>
          </a:prstGeom>
        </p:spPr>
        <p:txBody>
          <a:bodyPr lIns="0" tIns="0" rIns="0" bIns="0" rtlCol="0" anchor="t">
            <a:spAutoFit/>
          </a:bodyPr>
          <a:lstStyle/>
          <a:p>
            <a:pPr algn="ctr">
              <a:lnSpc>
                <a:spcPts val="3219"/>
              </a:lnSpc>
            </a:pPr>
            <a:r>
              <a:rPr lang="en-US" sz="2299" spc="459">
                <a:solidFill>
                  <a:srgbClr val="FFFFFF"/>
                </a:solidFill>
                <a:latin typeface="Bebas Neue"/>
              </a:rPr>
              <a:t>SALMAN BAREESH</a:t>
            </a:r>
          </a:p>
        </p:txBody>
      </p:sp>
      <p:sp>
        <p:nvSpPr>
          <p:cNvPr id="16" name="TextBox 16"/>
          <p:cNvSpPr txBox="1"/>
          <p:nvPr/>
        </p:nvSpPr>
        <p:spPr>
          <a:xfrm>
            <a:off x="1532652" y="573536"/>
            <a:ext cx="1869383" cy="693445"/>
          </a:xfrm>
          <a:prstGeom prst="rect">
            <a:avLst/>
          </a:prstGeom>
        </p:spPr>
        <p:txBody>
          <a:bodyPr lIns="0" tIns="0" rIns="0" bIns="0" rtlCol="0" anchor="t">
            <a:spAutoFit/>
          </a:bodyPr>
          <a:lstStyle/>
          <a:p>
            <a:pPr algn="ctr">
              <a:lnSpc>
                <a:spcPts val="5698"/>
              </a:lnSpc>
            </a:pPr>
            <a:r>
              <a:rPr lang="en-US" sz="4070">
                <a:solidFill>
                  <a:srgbClr val="FFFFFF"/>
                </a:solidFill>
                <a:latin typeface="Canva Sans Bold"/>
              </a:rPr>
              <a:t>trainity</a:t>
            </a:r>
          </a:p>
        </p:txBody>
      </p:sp>
      <p:sp>
        <p:nvSpPr>
          <p:cNvPr id="17" name="TextBox 17"/>
          <p:cNvSpPr txBox="1"/>
          <p:nvPr/>
        </p:nvSpPr>
        <p:spPr>
          <a:xfrm>
            <a:off x="1998355" y="4740419"/>
            <a:ext cx="14291289" cy="2552701"/>
          </a:xfrm>
          <a:prstGeom prst="rect">
            <a:avLst/>
          </a:prstGeom>
        </p:spPr>
        <p:txBody>
          <a:bodyPr lIns="0" tIns="0" rIns="0" bIns="0" rtlCol="0" anchor="t">
            <a:spAutoFit/>
          </a:bodyPr>
          <a:lstStyle/>
          <a:p>
            <a:pPr algn="ctr">
              <a:lnSpc>
                <a:spcPts val="19190"/>
              </a:lnSpc>
            </a:pPr>
            <a:r>
              <a:rPr lang="en-US" sz="19190">
                <a:solidFill>
                  <a:srgbClr val="FFDF2B"/>
                </a:solidFill>
                <a:latin typeface="Libre Franklin Heavy"/>
              </a:rPr>
              <a:t>ANALYSIS</a:t>
            </a:r>
          </a:p>
        </p:txBody>
      </p:sp>
      <p:sp>
        <p:nvSpPr>
          <p:cNvPr id="18" name="TextBox 18"/>
          <p:cNvSpPr txBox="1"/>
          <p:nvPr/>
        </p:nvSpPr>
        <p:spPr>
          <a:xfrm>
            <a:off x="2589743" y="2920025"/>
            <a:ext cx="13633227" cy="2223255"/>
          </a:xfrm>
          <a:prstGeom prst="rect">
            <a:avLst/>
          </a:prstGeom>
        </p:spPr>
        <p:txBody>
          <a:bodyPr lIns="0" tIns="0" rIns="0" bIns="0" rtlCol="0" anchor="t">
            <a:spAutoFit/>
          </a:bodyPr>
          <a:lstStyle/>
          <a:p>
            <a:pPr algn="ctr">
              <a:lnSpc>
                <a:spcPts val="16654"/>
              </a:lnSpc>
            </a:pPr>
            <a:r>
              <a:rPr lang="en-US" sz="16654">
                <a:solidFill>
                  <a:srgbClr val="FFDF2B"/>
                </a:solidFill>
                <a:latin typeface="Libre Franklin Bold"/>
              </a:rPr>
              <a:t>IMDB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1296428" y="8620479"/>
            <a:ext cx="7302100" cy="1183257"/>
            <a:chOff x="0" y="0"/>
            <a:chExt cx="1923187" cy="311640"/>
          </a:xfrm>
        </p:grpSpPr>
        <p:sp>
          <p:nvSpPr>
            <p:cNvPr id="4" name="Freeform 4"/>
            <p:cNvSpPr/>
            <p:nvPr/>
          </p:nvSpPr>
          <p:spPr>
            <a:xfrm>
              <a:off x="0" y="0"/>
              <a:ext cx="1923187" cy="311640"/>
            </a:xfrm>
            <a:custGeom>
              <a:avLst/>
              <a:gdLst/>
              <a:ahLst/>
              <a:cxnLst/>
              <a:rect l="l" t="t" r="r" b="b"/>
              <a:pathLst>
                <a:path w="1923187" h="311640">
                  <a:moveTo>
                    <a:pt x="64674" y="0"/>
                  </a:moveTo>
                  <a:lnTo>
                    <a:pt x="1858513" y="0"/>
                  </a:lnTo>
                  <a:cubicBezTo>
                    <a:pt x="1894231" y="0"/>
                    <a:pt x="1923187" y="28956"/>
                    <a:pt x="1923187" y="64674"/>
                  </a:cubicBezTo>
                  <a:lnTo>
                    <a:pt x="1923187" y="246966"/>
                  </a:lnTo>
                  <a:cubicBezTo>
                    <a:pt x="1923187" y="264118"/>
                    <a:pt x="1916373" y="280568"/>
                    <a:pt x="1904244" y="292697"/>
                  </a:cubicBezTo>
                  <a:cubicBezTo>
                    <a:pt x="1892116" y="304826"/>
                    <a:pt x="1875665" y="311640"/>
                    <a:pt x="1858513" y="311640"/>
                  </a:cubicBezTo>
                  <a:lnTo>
                    <a:pt x="64674" y="311640"/>
                  </a:lnTo>
                  <a:cubicBezTo>
                    <a:pt x="47521" y="311640"/>
                    <a:pt x="31071" y="304826"/>
                    <a:pt x="18943" y="292697"/>
                  </a:cubicBezTo>
                  <a:cubicBezTo>
                    <a:pt x="6814" y="280568"/>
                    <a:pt x="0" y="264118"/>
                    <a:pt x="0" y="246966"/>
                  </a:cubicBezTo>
                  <a:lnTo>
                    <a:pt x="0" y="64674"/>
                  </a:lnTo>
                  <a:cubicBezTo>
                    <a:pt x="0" y="47521"/>
                    <a:pt x="6814" y="31071"/>
                    <a:pt x="18943" y="18943"/>
                  </a:cubicBezTo>
                  <a:cubicBezTo>
                    <a:pt x="31071" y="6814"/>
                    <a:pt x="47521" y="0"/>
                    <a:pt x="64674"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5" name="TextBox 5"/>
            <p:cNvSpPr txBox="1"/>
            <p:nvPr/>
          </p:nvSpPr>
          <p:spPr>
            <a:xfrm>
              <a:off x="0" y="-57150"/>
              <a:ext cx="1923187" cy="368790"/>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10394607" y="8605361"/>
            <a:ext cx="6753345" cy="1090873"/>
            <a:chOff x="0" y="0"/>
            <a:chExt cx="1778659" cy="287308"/>
          </a:xfrm>
        </p:grpSpPr>
        <p:sp>
          <p:nvSpPr>
            <p:cNvPr id="7" name="Freeform 7"/>
            <p:cNvSpPr/>
            <p:nvPr/>
          </p:nvSpPr>
          <p:spPr>
            <a:xfrm>
              <a:off x="0" y="0"/>
              <a:ext cx="1778659" cy="287308"/>
            </a:xfrm>
            <a:custGeom>
              <a:avLst/>
              <a:gdLst/>
              <a:ahLst/>
              <a:cxnLst/>
              <a:rect l="l" t="t" r="r" b="b"/>
              <a:pathLst>
                <a:path w="1778659" h="287308">
                  <a:moveTo>
                    <a:pt x="69929" y="0"/>
                  </a:moveTo>
                  <a:lnTo>
                    <a:pt x="1708729" y="0"/>
                  </a:lnTo>
                  <a:cubicBezTo>
                    <a:pt x="1747350" y="0"/>
                    <a:pt x="1778659" y="31308"/>
                    <a:pt x="1778659" y="69929"/>
                  </a:cubicBezTo>
                  <a:lnTo>
                    <a:pt x="1778659" y="217379"/>
                  </a:lnTo>
                  <a:cubicBezTo>
                    <a:pt x="1778659" y="256000"/>
                    <a:pt x="1747350" y="287308"/>
                    <a:pt x="1708729" y="287308"/>
                  </a:cubicBezTo>
                  <a:lnTo>
                    <a:pt x="69929" y="287308"/>
                  </a:lnTo>
                  <a:cubicBezTo>
                    <a:pt x="31308" y="287308"/>
                    <a:pt x="0" y="256000"/>
                    <a:pt x="0" y="217379"/>
                  </a:cubicBezTo>
                  <a:lnTo>
                    <a:pt x="0" y="69929"/>
                  </a:lnTo>
                  <a:cubicBezTo>
                    <a:pt x="0" y="31308"/>
                    <a:pt x="31308" y="0"/>
                    <a:pt x="69929"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8" name="TextBox 8"/>
            <p:cNvSpPr txBox="1"/>
            <p:nvPr/>
          </p:nvSpPr>
          <p:spPr>
            <a:xfrm>
              <a:off x="0" y="-57150"/>
              <a:ext cx="1778659" cy="344458"/>
            </a:xfrm>
            <a:prstGeom prst="rect">
              <a:avLst/>
            </a:prstGeom>
          </p:spPr>
          <p:txBody>
            <a:bodyPr lIns="50800" tIns="50800" rIns="50800" bIns="50800" rtlCol="0" anchor="ctr"/>
            <a:lstStyle/>
            <a:p>
              <a:pPr algn="ctr">
                <a:lnSpc>
                  <a:spcPts val="3220"/>
                </a:lnSpc>
              </a:pPr>
              <a:endParaRPr/>
            </a:p>
          </p:txBody>
        </p:sp>
      </p:grpSp>
      <p:sp>
        <p:nvSpPr>
          <p:cNvPr id="9" name="Freeform 9"/>
          <p:cNvSpPr/>
          <p:nvPr/>
        </p:nvSpPr>
        <p:spPr>
          <a:xfrm>
            <a:off x="2322439" y="2042123"/>
            <a:ext cx="4409470" cy="6060876"/>
          </a:xfrm>
          <a:custGeom>
            <a:avLst/>
            <a:gdLst/>
            <a:ahLst/>
            <a:cxnLst/>
            <a:rect l="l" t="t" r="r" b="b"/>
            <a:pathLst>
              <a:path w="4409470" h="6060876">
                <a:moveTo>
                  <a:pt x="0" y="0"/>
                </a:moveTo>
                <a:lnTo>
                  <a:pt x="4409470" y="0"/>
                </a:lnTo>
                <a:lnTo>
                  <a:pt x="4409470" y="6060876"/>
                </a:lnTo>
                <a:lnTo>
                  <a:pt x="0" y="6060876"/>
                </a:lnTo>
                <a:lnTo>
                  <a:pt x="0" y="0"/>
                </a:lnTo>
                <a:close/>
              </a:path>
            </a:pathLst>
          </a:custGeom>
          <a:blipFill>
            <a:blip r:embed="rId3"/>
            <a:stretch>
              <a:fillRect l="-117451" t="-58715" r="-240540" b="-28711"/>
            </a:stretch>
          </a:blipFill>
        </p:spPr>
        <p:txBody>
          <a:bodyPr/>
          <a:lstStyle/>
          <a:p>
            <a:endParaRPr lang="en-IN"/>
          </a:p>
        </p:txBody>
      </p:sp>
      <p:sp>
        <p:nvSpPr>
          <p:cNvPr id="10" name="Freeform 10"/>
          <p:cNvSpPr/>
          <p:nvPr/>
        </p:nvSpPr>
        <p:spPr>
          <a:xfrm>
            <a:off x="10343262" y="2226337"/>
            <a:ext cx="7094588" cy="5692448"/>
          </a:xfrm>
          <a:custGeom>
            <a:avLst/>
            <a:gdLst/>
            <a:ahLst/>
            <a:cxnLst/>
            <a:rect l="l" t="t" r="r" b="b"/>
            <a:pathLst>
              <a:path w="7094588" h="5692448">
                <a:moveTo>
                  <a:pt x="0" y="0"/>
                </a:moveTo>
                <a:lnTo>
                  <a:pt x="7094588" y="0"/>
                </a:lnTo>
                <a:lnTo>
                  <a:pt x="7094588" y="5692448"/>
                </a:lnTo>
                <a:lnTo>
                  <a:pt x="0" y="5692448"/>
                </a:lnTo>
                <a:lnTo>
                  <a:pt x="0" y="0"/>
                </a:lnTo>
                <a:close/>
              </a:path>
            </a:pathLst>
          </a:custGeom>
          <a:blipFill>
            <a:blip r:embed="rId4"/>
            <a:stretch>
              <a:fillRect/>
            </a:stretch>
          </a:blipFill>
        </p:spPr>
        <p:txBody>
          <a:bodyPr/>
          <a:lstStyle/>
          <a:p>
            <a:endParaRPr lang="en-IN"/>
          </a:p>
        </p:txBody>
      </p:sp>
      <p:sp>
        <p:nvSpPr>
          <p:cNvPr id="11" name="TextBox 11"/>
          <p:cNvSpPr txBox="1"/>
          <p:nvPr/>
        </p:nvSpPr>
        <p:spPr>
          <a:xfrm>
            <a:off x="1529386" y="8786198"/>
            <a:ext cx="6836184" cy="1109923"/>
          </a:xfrm>
          <a:prstGeom prst="rect">
            <a:avLst/>
          </a:prstGeom>
        </p:spPr>
        <p:txBody>
          <a:bodyPr lIns="0" tIns="0" rIns="0" bIns="0" rtlCol="0" anchor="t">
            <a:spAutoFit/>
          </a:bodyPr>
          <a:lstStyle/>
          <a:p>
            <a:pPr>
              <a:lnSpc>
                <a:spcPts val="2933"/>
              </a:lnSpc>
            </a:pPr>
            <a:r>
              <a:rPr lang="en-US" sz="2327" spc="260">
                <a:solidFill>
                  <a:srgbClr val="FEFFFF"/>
                </a:solidFill>
                <a:latin typeface="Inter"/>
              </a:rPr>
              <a:t>Tony Kayle has the highest average imdb score among top directors</a:t>
            </a:r>
          </a:p>
          <a:p>
            <a:pPr>
              <a:lnSpc>
                <a:spcPts val="2933"/>
              </a:lnSpc>
              <a:spcBef>
                <a:spcPct val="0"/>
              </a:spcBef>
            </a:pPr>
            <a:endParaRPr lang="en-US" sz="2327" spc="260">
              <a:solidFill>
                <a:srgbClr val="FEFFFF"/>
              </a:solidFill>
              <a:latin typeface="Inter"/>
            </a:endParaRPr>
          </a:p>
        </p:txBody>
      </p:sp>
      <p:sp>
        <p:nvSpPr>
          <p:cNvPr id="12" name="TextBox 12"/>
          <p:cNvSpPr txBox="1"/>
          <p:nvPr/>
        </p:nvSpPr>
        <p:spPr>
          <a:xfrm>
            <a:off x="10767318" y="8786198"/>
            <a:ext cx="6670532" cy="1109923"/>
          </a:xfrm>
          <a:prstGeom prst="rect">
            <a:avLst/>
          </a:prstGeom>
        </p:spPr>
        <p:txBody>
          <a:bodyPr lIns="0" tIns="0" rIns="0" bIns="0" rtlCol="0" anchor="t">
            <a:spAutoFit/>
          </a:bodyPr>
          <a:lstStyle/>
          <a:p>
            <a:pPr>
              <a:lnSpc>
                <a:spcPts val="2933"/>
              </a:lnSpc>
            </a:pPr>
            <a:r>
              <a:rPr lang="en-US" sz="2327" spc="260">
                <a:solidFill>
                  <a:srgbClr val="FEFFFF"/>
                </a:solidFill>
                <a:latin typeface="Inter"/>
              </a:rPr>
              <a:t>Paul thomas has the lowest average imdb score top directors</a:t>
            </a:r>
          </a:p>
          <a:p>
            <a:pPr>
              <a:lnSpc>
                <a:spcPts val="2933"/>
              </a:lnSpc>
              <a:spcBef>
                <a:spcPct val="0"/>
              </a:spcBef>
            </a:pPr>
            <a:endParaRPr lang="en-US" sz="2327" spc="260">
              <a:solidFill>
                <a:srgbClr val="FEFFFF"/>
              </a:solidFill>
              <a:latin typeface="Inter"/>
            </a:endParaRPr>
          </a:p>
        </p:txBody>
      </p:sp>
      <p:sp>
        <p:nvSpPr>
          <p:cNvPr id="13" name="TextBox 13"/>
          <p:cNvSpPr txBox="1"/>
          <p:nvPr/>
        </p:nvSpPr>
        <p:spPr>
          <a:xfrm>
            <a:off x="3243934" y="777605"/>
            <a:ext cx="6656405"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D. DIRECTOR</a:t>
            </a:r>
          </a:p>
        </p:txBody>
      </p:sp>
      <p:sp>
        <p:nvSpPr>
          <p:cNvPr id="14" name="TextBox 14"/>
          <p:cNvSpPr txBox="1"/>
          <p:nvPr/>
        </p:nvSpPr>
        <p:spPr>
          <a:xfrm>
            <a:off x="9721084" y="777605"/>
            <a:ext cx="5728541"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10216057" y="6783690"/>
            <a:ext cx="6753345" cy="1660297"/>
            <a:chOff x="0" y="0"/>
            <a:chExt cx="1778659" cy="437280"/>
          </a:xfrm>
        </p:grpSpPr>
        <p:sp>
          <p:nvSpPr>
            <p:cNvPr id="4" name="Freeform 4"/>
            <p:cNvSpPr/>
            <p:nvPr/>
          </p:nvSpPr>
          <p:spPr>
            <a:xfrm>
              <a:off x="0" y="0"/>
              <a:ext cx="1778659" cy="437280"/>
            </a:xfrm>
            <a:custGeom>
              <a:avLst/>
              <a:gdLst/>
              <a:ahLst/>
              <a:cxnLst/>
              <a:rect l="l" t="t" r="r" b="b"/>
              <a:pathLst>
                <a:path w="1778659" h="437280">
                  <a:moveTo>
                    <a:pt x="69929" y="0"/>
                  </a:moveTo>
                  <a:lnTo>
                    <a:pt x="1708729" y="0"/>
                  </a:lnTo>
                  <a:cubicBezTo>
                    <a:pt x="1747350" y="0"/>
                    <a:pt x="1778659" y="31308"/>
                    <a:pt x="1778659" y="69929"/>
                  </a:cubicBezTo>
                  <a:lnTo>
                    <a:pt x="1778659" y="367350"/>
                  </a:lnTo>
                  <a:cubicBezTo>
                    <a:pt x="1778659" y="405971"/>
                    <a:pt x="1747350" y="437280"/>
                    <a:pt x="1708729" y="437280"/>
                  </a:cubicBezTo>
                  <a:lnTo>
                    <a:pt x="69929" y="437280"/>
                  </a:lnTo>
                  <a:cubicBezTo>
                    <a:pt x="51383" y="437280"/>
                    <a:pt x="33596" y="429912"/>
                    <a:pt x="20482" y="416798"/>
                  </a:cubicBezTo>
                  <a:cubicBezTo>
                    <a:pt x="7368" y="403684"/>
                    <a:pt x="0" y="385897"/>
                    <a:pt x="0" y="367350"/>
                  </a:cubicBezTo>
                  <a:lnTo>
                    <a:pt x="0" y="69929"/>
                  </a:lnTo>
                  <a:cubicBezTo>
                    <a:pt x="0" y="31308"/>
                    <a:pt x="31308" y="0"/>
                    <a:pt x="69929"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5" name="TextBox 5"/>
            <p:cNvSpPr txBox="1"/>
            <p:nvPr/>
          </p:nvSpPr>
          <p:spPr>
            <a:xfrm>
              <a:off x="0" y="-57150"/>
              <a:ext cx="1778659" cy="494430"/>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367866" y="2328965"/>
            <a:ext cx="3924421" cy="2346478"/>
          </a:xfrm>
          <a:custGeom>
            <a:avLst/>
            <a:gdLst/>
            <a:ahLst/>
            <a:cxnLst/>
            <a:rect l="l" t="t" r="r" b="b"/>
            <a:pathLst>
              <a:path w="3924421" h="2346478">
                <a:moveTo>
                  <a:pt x="0" y="0"/>
                </a:moveTo>
                <a:lnTo>
                  <a:pt x="3924421" y="0"/>
                </a:lnTo>
                <a:lnTo>
                  <a:pt x="3924421" y="2346477"/>
                </a:lnTo>
                <a:lnTo>
                  <a:pt x="0" y="2346477"/>
                </a:lnTo>
                <a:lnTo>
                  <a:pt x="0" y="0"/>
                </a:lnTo>
                <a:close/>
              </a:path>
            </a:pathLst>
          </a:custGeom>
          <a:blipFill>
            <a:blip r:embed="rId3"/>
            <a:stretch>
              <a:fillRect l="-23859" t="-121779" r="-329176" b="-204421"/>
            </a:stretch>
          </a:blipFill>
        </p:spPr>
        <p:txBody>
          <a:bodyPr/>
          <a:lstStyle/>
          <a:p>
            <a:endParaRPr lang="en-IN"/>
          </a:p>
        </p:txBody>
      </p:sp>
      <p:sp>
        <p:nvSpPr>
          <p:cNvPr id="7" name="Freeform 7"/>
          <p:cNvSpPr/>
          <p:nvPr/>
        </p:nvSpPr>
        <p:spPr>
          <a:xfrm>
            <a:off x="5704847" y="2328965"/>
            <a:ext cx="3787055" cy="2264345"/>
          </a:xfrm>
          <a:custGeom>
            <a:avLst/>
            <a:gdLst/>
            <a:ahLst/>
            <a:cxnLst/>
            <a:rect l="l" t="t" r="r" b="b"/>
            <a:pathLst>
              <a:path w="3787055" h="2264345">
                <a:moveTo>
                  <a:pt x="0" y="0"/>
                </a:moveTo>
                <a:lnTo>
                  <a:pt x="3787056" y="0"/>
                </a:lnTo>
                <a:lnTo>
                  <a:pt x="3787056" y="2264344"/>
                </a:lnTo>
                <a:lnTo>
                  <a:pt x="0" y="2264344"/>
                </a:lnTo>
                <a:lnTo>
                  <a:pt x="0" y="0"/>
                </a:lnTo>
                <a:close/>
              </a:path>
            </a:pathLst>
          </a:custGeom>
          <a:blipFill>
            <a:blip r:embed="rId3"/>
            <a:stretch>
              <a:fillRect l="-151182" t="-121779" r="-201853" b="-204421"/>
            </a:stretch>
          </a:blipFill>
        </p:spPr>
        <p:txBody>
          <a:bodyPr/>
          <a:lstStyle/>
          <a:p>
            <a:endParaRPr lang="en-IN"/>
          </a:p>
        </p:txBody>
      </p:sp>
      <p:sp>
        <p:nvSpPr>
          <p:cNvPr id="8" name="Freeform 8"/>
          <p:cNvSpPr/>
          <p:nvPr/>
        </p:nvSpPr>
        <p:spPr>
          <a:xfrm>
            <a:off x="9902050" y="2328965"/>
            <a:ext cx="7018085" cy="2264345"/>
          </a:xfrm>
          <a:custGeom>
            <a:avLst/>
            <a:gdLst/>
            <a:ahLst/>
            <a:cxnLst/>
            <a:rect l="l" t="t" r="r" b="b"/>
            <a:pathLst>
              <a:path w="7018085" h="2264345">
                <a:moveTo>
                  <a:pt x="0" y="0"/>
                </a:moveTo>
                <a:lnTo>
                  <a:pt x="7018084" y="0"/>
                </a:lnTo>
                <a:lnTo>
                  <a:pt x="7018084" y="2264344"/>
                </a:lnTo>
                <a:lnTo>
                  <a:pt x="0" y="2264344"/>
                </a:lnTo>
                <a:lnTo>
                  <a:pt x="0" y="0"/>
                </a:lnTo>
                <a:close/>
              </a:path>
            </a:pathLst>
          </a:custGeom>
          <a:blipFill>
            <a:blip r:embed="rId3"/>
            <a:stretch>
              <a:fillRect l="-169697" t="-137893" r="-7115" b="-244704"/>
            </a:stretch>
          </a:blipFill>
        </p:spPr>
        <p:txBody>
          <a:bodyPr/>
          <a:lstStyle/>
          <a:p>
            <a:endParaRPr lang="en-IN"/>
          </a:p>
        </p:txBody>
      </p:sp>
      <p:sp>
        <p:nvSpPr>
          <p:cNvPr id="9" name="Freeform 9"/>
          <p:cNvSpPr/>
          <p:nvPr/>
        </p:nvSpPr>
        <p:spPr>
          <a:xfrm>
            <a:off x="1785039" y="4934410"/>
            <a:ext cx="8115300" cy="4934102"/>
          </a:xfrm>
          <a:custGeom>
            <a:avLst/>
            <a:gdLst/>
            <a:ahLst/>
            <a:cxnLst/>
            <a:rect l="l" t="t" r="r" b="b"/>
            <a:pathLst>
              <a:path w="8115300" h="4934102">
                <a:moveTo>
                  <a:pt x="0" y="0"/>
                </a:moveTo>
                <a:lnTo>
                  <a:pt x="8115300" y="0"/>
                </a:lnTo>
                <a:lnTo>
                  <a:pt x="8115300" y="4934102"/>
                </a:lnTo>
                <a:lnTo>
                  <a:pt x="0" y="4934102"/>
                </a:lnTo>
                <a:lnTo>
                  <a:pt x="0" y="0"/>
                </a:lnTo>
                <a:close/>
              </a:path>
            </a:pathLst>
          </a:custGeom>
          <a:blipFill>
            <a:blip r:embed="rId4"/>
            <a:stretch>
              <a:fillRect/>
            </a:stretch>
          </a:blipFill>
        </p:spPr>
        <p:txBody>
          <a:bodyPr/>
          <a:lstStyle/>
          <a:p>
            <a:endParaRPr lang="en-IN"/>
          </a:p>
        </p:txBody>
      </p:sp>
      <p:sp>
        <p:nvSpPr>
          <p:cNvPr id="10" name="TextBox 10"/>
          <p:cNvSpPr txBox="1"/>
          <p:nvPr/>
        </p:nvSpPr>
        <p:spPr>
          <a:xfrm>
            <a:off x="10588768" y="6964527"/>
            <a:ext cx="6670532" cy="1479460"/>
          </a:xfrm>
          <a:prstGeom prst="rect">
            <a:avLst/>
          </a:prstGeom>
        </p:spPr>
        <p:txBody>
          <a:bodyPr lIns="0" tIns="0" rIns="0" bIns="0" rtlCol="0" anchor="t">
            <a:spAutoFit/>
          </a:bodyPr>
          <a:lstStyle/>
          <a:p>
            <a:pPr>
              <a:lnSpc>
                <a:spcPts val="2933"/>
              </a:lnSpc>
            </a:pPr>
            <a:r>
              <a:rPr lang="en-US" sz="2327" spc="260">
                <a:solidFill>
                  <a:srgbClr val="FEFFFF"/>
                </a:solidFill>
                <a:latin typeface="Inter"/>
              </a:rPr>
              <a:t>There is significance difference between overall and top directors distribution</a:t>
            </a:r>
          </a:p>
          <a:p>
            <a:pPr>
              <a:lnSpc>
                <a:spcPts val="2933"/>
              </a:lnSpc>
              <a:spcBef>
                <a:spcPct val="0"/>
              </a:spcBef>
            </a:pPr>
            <a:endParaRPr lang="en-US" sz="2327" spc="260">
              <a:solidFill>
                <a:srgbClr val="FEFFFF"/>
              </a:solidFill>
              <a:latin typeface="Inter"/>
            </a:endParaRPr>
          </a:p>
        </p:txBody>
      </p:sp>
      <p:sp>
        <p:nvSpPr>
          <p:cNvPr id="11" name="TextBox 11"/>
          <p:cNvSpPr txBox="1"/>
          <p:nvPr/>
        </p:nvSpPr>
        <p:spPr>
          <a:xfrm>
            <a:off x="3243934" y="777605"/>
            <a:ext cx="6656405"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D. DIRECTOR</a:t>
            </a:r>
          </a:p>
        </p:txBody>
      </p:sp>
      <p:sp>
        <p:nvSpPr>
          <p:cNvPr id="12" name="TextBox 12"/>
          <p:cNvSpPr txBox="1"/>
          <p:nvPr/>
        </p:nvSpPr>
        <p:spPr>
          <a:xfrm>
            <a:off x="9721084" y="777605"/>
            <a:ext cx="5728541"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3785203" y="6106953"/>
            <a:ext cx="10129340" cy="1035599"/>
            <a:chOff x="0" y="0"/>
            <a:chExt cx="2667810" cy="272750"/>
          </a:xfrm>
        </p:grpSpPr>
        <p:sp>
          <p:nvSpPr>
            <p:cNvPr id="4" name="Freeform 4"/>
            <p:cNvSpPr/>
            <p:nvPr/>
          </p:nvSpPr>
          <p:spPr>
            <a:xfrm>
              <a:off x="0" y="0"/>
              <a:ext cx="2667810" cy="272750"/>
            </a:xfrm>
            <a:custGeom>
              <a:avLst/>
              <a:gdLst/>
              <a:ahLst/>
              <a:cxnLst/>
              <a:rect l="l" t="t" r="r" b="b"/>
              <a:pathLst>
                <a:path w="2667810" h="272750">
                  <a:moveTo>
                    <a:pt x="46623" y="0"/>
                  </a:moveTo>
                  <a:lnTo>
                    <a:pt x="2621187" y="0"/>
                  </a:lnTo>
                  <a:cubicBezTo>
                    <a:pt x="2646936" y="0"/>
                    <a:pt x="2667810" y="20874"/>
                    <a:pt x="2667810" y="46623"/>
                  </a:cubicBezTo>
                  <a:lnTo>
                    <a:pt x="2667810" y="226128"/>
                  </a:lnTo>
                  <a:cubicBezTo>
                    <a:pt x="2667810" y="238493"/>
                    <a:pt x="2662898" y="250352"/>
                    <a:pt x="2654154" y="259095"/>
                  </a:cubicBezTo>
                  <a:cubicBezTo>
                    <a:pt x="2645411" y="267838"/>
                    <a:pt x="2633552" y="272750"/>
                    <a:pt x="2621187" y="272750"/>
                  </a:cubicBezTo>
                  <a:lnTo>
                    <a:pt x="46623" y="272750"/>
                  </a:lnTo>
                  <a:cubicBezTo>
                    <a:pt x="34258" y="272750"/>
                    <a:pt x="22399" y="267838"/>
                    <a:pt x="13655" y="259095"/>
                  </a:cubicBezTo>
                  <a:cubicBezTo>
                    <a:pt x="4912" y="250352"/>
                    <a:pt x="0" y="238493"/>
                    <a:pt x="0" y="226128"/>
                  </a:cubicBezTo>
                  <a:lnTo>
                    <a:pt x="0" y="46623"/>
                  </a:lnTo>
                  <a:cubicBezTo>
                    <a:pt x="0" y="34258"/>
                    <a:pt x="4912" y="22399"/>
                    <a:pt x="13655" y="13655"/>
                  </a:cubicBezTo>
                  <a:cubicBezTo>
                    <a:pt x="22399" y="4912"/>
                    <a:pt x="34258" y="0"/>
                    <a:pt x="46623"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5" name="TextBox 5"/>
            <p:cNvSpPr txBox="1"/>
            <p:nvPr/>
          </p:nvSpPr>
          <p:spPr>
            <a:xfrm>
              <a:off x="0" y="-57150"/>
              <a:ext cx="2667810" cy="329900"/>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2422253" y="7999802"/>
            <a:ext cx="13443495" cy="1163835"/>
            <a:chOff x="0" y="0"/>
            <a:chExt cx="3540674" cy="306525"/>
          </a:xfrm>
        </p:grpSpPr>
        <p:sp>
          <p:nvSpPr>
            <p:cNvPr id="7" name="Freeform 7"/>
            <p:cNvSpPr/>
            <p:nvPr/>
          </p:nvSpPr>
          <p:spPr>
            <a:xfrm>
              <a:off x="0" y="0"/>
              <a:ext cx="3540673" cy="306525"/>
            </a:xfrm>
            <a:custGeom>
              <a:avLst/>
              <a:gdLst/>
              <a:ahLst/>
              <a:cxnLst/>
              <a:rect l="l" t="t" r="r" b="b"/>
              <a:pathLst>
                <a:path w="3540673" h="306525">
                  <a:moveTo>
                    <a:pt x="35129" y="0"/>
                  </a:moveTo>
                  <a:lnTo>
                    <a:pt x="3505545" y="0"/>
                  </a:lnTo>
                  <a:cubicBezTo>
                    <a:pt x="3514861" y="0"/>
                    <a:pt x="3523797" y="3701"/>
                    <a:pt x="3530385" y="10289"/>
                  </a:cubicBezTo>
                  <a:cubicBezTo>
                    <a:pt x="3536972" y="16877"/>
                    <a:pt x="3540673" y="25812"/>
                    <a:pt x="3540673" y="35129"/>
                  </a:cubicBezTo>
                  <a:lnTo>
                    <a:pt x="3540673" y="271395"/>
                  </a:lnTo>
                  <a:cubicBezTo>
                    <a:pt x="3540673" y="280712"/>
                    <a:pt x="3536972" y="289648"/>
                    <a:pt x="3530385" y="296235"/>
                  </a:cubicBezTo>
                  <a:cubicBezTo>
                    <a:pt x="3523797" y="302823"/>
                    <a:pt x="3514861" y="306525"/>
                    <a:pt x="3505545" y="306525"/>
                  </a:cubicBezTo>
                  <a:lnTo>
                    <a:pt x="35129" y="306525"/>
                  </a:lnTo>
                  <a:cubicBezTo>
                    <a:pt x="25812" y="306525"/>
                    <a:pt x="16877" y="302823"/>
                    <a:pt x="10289" y="296235"/>
                  </a:cubicBezTo>
                  <a:cubicBezTo>
                    <a:pt x="3701" y="289648"/>
                    <a:pt x="0" y="280712"/>
                    <a:pt x="0" y="271395"/>
                  </a:cubicBezTo>
                  <a:lnTo>
                    <a:pt x="0" y="35129"/>
                  </a:lnTo>
                  <a:cubicBezTo>
                    <a:pt x="0" y="25812"/>
                    <a:pt x="3701" y="16877"/>
                    <a:pt x="10289" y="10289"/>
                  </a:cubicBezTo>
                  <a:cubicBezTo>
                    <a:pt x="16877" y="3701"/>
                    <a:pt x="25812" y="0"/>
                    <a:pt x="35129"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8" name="TextBox 8"/>
            <p:cNvSpPr txBox="1"/>
            <p:nvPr/>
          </p:nvSpPr>
          <p:spPr>
            <a:xfrm>
              <a:off x="0" y="-57150"/>
              <a:ext cx="3540674" cy="363675"/>
            </a:xfrm>
            <a:prstGeom prst="rect">
              <a:avLst/>
            </a:prstGeom>
          </p:spPr>
          <p:txBody>
            <a:bodyPr lIns="50800" tIns="50800" rIns="50800" bIns="50800" rtlCol="0" anchor="ctr"/>
            <a:lstStyle/>
            <a:p>
              <a:pPr algn="ctr">
                <a:lnSpc>
                  <a:spcPts val="3220"/>
                </a:lnSpc>
              </a:pPr>
              <a:endParaRPr/>
            </a:p>
          </p:txBody>
        </p:sp>
      </p:grpSp>
      <p:sp>
        <p:nvSpPr>
          <p:cNvPr id="9" name="Freeform 9"/>
          <p:cNvSpPr/>
          <p:nvPr/>
        </p:nvSpPr>
        <p:spPr>
          <a:xfrm>
            <a:off x="5445936" y="3156007"/>
            <a:ext cx="7289104" cy="2095816"/>
          </a:xfrm>
          <a:custGeom>
            <a:avLst/>
            <a:gdLst/>
            <a:ahLst/>
            <a:cxnLst/>
            <a:rect l="l" t="t" r="r" b="b"/>
            <a:pathLst>
              <a:path w="7289104" h="2095816">
                <a:moveTo>
                  <a:pt x="0" y="0"/>
                </a:moveTo>
                <a:lnTo>
                  <a:pt x="7289104" y="0"/>
                </a:lnTo>
                <a:lnTo>
                  <a:pt x="7289104" y="2095816"/>
                </a:lnTo>
                <a:lnTo>
                  <a:pt x="0" y="2095816"/>
                </a:lnTo>
                <a:lnTo>
                  <a:pt x="0" y="0"/>
                </a:lnTo>
                <a:close/>
              </a:path>
            </a:pathLst>
          </a:custGeom>
          <a:blipFill>
            <a:blip r:embed="rId3"/>
            <a:stretch>
              <a:fillRect l="-249028" t="-502097" r="-377082" b="-818418"/>
            </a:stretch>
          </a:blipFill>
        </p:spPr>
        <p:txBody>
          <a:bodyPr/>
          <a:lstStyle/>
          <a:p>
            <a:endParaRPr lang="en-IN"/>
          </a:p>
        </p:txBody>
      </p:sp>
      <p:sp>
        <p:nvSpPr>
          <p:cNvPr id="10" name="TextBox 10"/>
          <p:cNvSpPr txBox="1"/>
          <p:nvPr/>
        </p:nvSpPr>
        <p:spPr>
          <a:xfrm>
            <a:off x="4251119" y="6402166"/>
            <a:ext cx="9219939" cy="740386"/>
          </a:xfrm>
          <a:prstGeom prst="rect">
            <a:avLst/>
          </a:prstGeom>
        </p:spPr>
        <p:txBody>
          <a:bodyPr lIns="0" tIns="0" rIns="0" bIns="0" rtlCol="0" anchor="t">
            <a:spAutoFit/>
          </a:bodyPr>
          <a:lstStyle/>
          <a:p>
            <a:pPr>
              <a:lnSpc>
                <a:spcPts val="2933"/>
              </a:lnSpc>
            </a:pPr>
            <a:r>
              <a:rPr lang="en-US" sz="2327" spc="260">
                <a:solidFill>
                  <a:srgbClr val="FEFFFF"/>
                </a:solidFill>
                <a:latin typeface="Inter"/>
              </a:rPr>
              <a:t>Avatar movie have obtained highest profit of 523.5M</a:t>
            </a:r>
          </a:p>
          <a:p>
            <a:pPr>
              <a:lnSpc>
                <a:spcPts val="2933"/>
              </a:lnSpc>
              <a:spcBef>
                <a:spcPct val="0"/>
              </a:spcBef>
            </a:pPr>
            <a:endParaRPr lang="en-US" sz="2327" spc="260">
              <a:solidFill>
                <a:srgbClr val="FEFFFF"/>
              </a:solidFill>
              <a:latin typeface="Inter"/>
            </a:endParaRPr>
          </a:p>
        </p:txBody>
      </p:sp>
      <p:sp>
        <p:nvSpPr>
          <p:cNvPr id="11" name="TextBox 11"/>
          <p:cNvSpPr txBox="1"/>
          <p:nvPr/>
        </p:nvSpPr>
        <p:spPr>
          <a:xfrm>
            <a:off x="2824281" y="8177610"/>
            <a:ext cx="11604493" cy="1479460"/>
          </a:xfrm>
          <a:prstGeom prst="rect">
            <a:avLst/>
          </a:prstGeom>
        </p:spPr>
        <p:txBody>
          <a:bodyPr lIns="0" tIns="0" rIns="0" bIns="0" rtlCol="0" anchor="t">
            <a:spAutoFit/>
          </a:bodyPr>
          <a:lstStyle/>
          <a:p>
            <a:pPr>
              <a:lnSpc>
                <a:spcPts val="2933"/>
              </a:lnSpc>
            </a:pPr>
            <a:r>
              <a:rPr lang="en-US" sz="2327" spc="260">
                <a:solidFill>
                  <a:srgbClr val="FEFFFF"/>
                </a:solidFill>
                <a:latin typeface="Inter"/>
              </a:rPr>
              <a:t>The host movie budget was 12215.5M but it has obtained gross of 22M and loss of 122132M</a:t>
            </a:r>
          </a:p>
          <a:p>
            <a:pPr>
              <a:lnSpc>
                <a:spcPts val="2933"/>
              </a:lnSpc>
            </a:pPr>
            <a:endParaRPr lang="en-US" sz="2327" spc="260">
              <a:solidFill>
                <a:srgbClr val="FEFFFF"/>
              </a:solidFill>
              <a:latin typeface="Inter"/>
            </a:endParaRPr>
          </a:p>
          <a:p>
            <a:pPr>
              <a:lnSpc>
                <a:spcPts val="2933"/>
              </a:lnSpc>
              <a:spcBef>
                <a:spcPct val="0"/>
              </a:spcBef>
            </a:pPr>
            <a:endParaRPr lang="en-US" sz="2327" spc="260">
              <a:solidFill>
                <a:srgbClr val="FEFFFF"/>
              </a:solidFill>
              <a:latin typeface="Inter"/>
            </a:endParaRPr>
          </a:p>
        </p:txBody>
      </p:sp>
      <p:sp>
        <p:nvSpPr>
          <p:cNvPr id="12" name="TextBox 12"/>
          <p:cNvSpPr txBox="1"/>
          <p:nvPr/>
        </p:nvSpPr>
        <p:spPr>
          <a:xfrm>
            <a:off x="3785203" y="781170"/>
            <a:ext cx="5358797" cy="968506"/>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E. BUDGET</a:t>
            </a:r>
          </a:p>
        </p:txBody>
      </p:sp>
      <p:sp>
        <p:nvSpPr>
          <p:cNvPr id="13" name="TextBox 13"/>
          <p:cNvSpPr txBox="1"/>
          <p:nvPr/>
        </p:nvSpPr>
        <p:spPr>
          <a:xfrm>
            <a:off x="9144000" y="781170"/>
            <a:ext cx="5728541"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1724019" y="1982547"/>
            <a:ext cx="15175868" cy="8051746"/>
          </a:xfrm>
          <a:custGeom>
            <a:avLst/>
            <a:gdLst/>
            <a:ahLst/>
            <a:cxnLst/>
            <a:rect l="l" t="t" r="r" b="b"/>
            <a:pathLst>
              <a:path w="15175868" h="8051746">
                <a:moveTo>
                  <a:pt x="0" y="0"/>
                </a:moveTo>
                <a:lnTo>
                  <a:pt x="15175868" y="0"/>
                </a:lnTo>
                <a:lnTo>
                  <a:pt x="15175868" y="8051746"/>
                </a:lnTo>
                <a:lnTo>
                  <a:pt x="0" y="8051746"/>
                </a:lnTo>
                <a:lnTo>
                  <a:pt x="0" y="0"/>
                </a:lnTo>
                <a:close/>
              </a:path>
            </a:pathLst>
          </a:custGeom>
          <a:blipFill>
            <a:blip r:embed="rId3"/>
            <a:stretch>
              <a:fillRect r="-3349"/>
            </a:stretch>
          </a:blipFill>
        </p:spPr>
        <p:txBody>
          <a:bodyPr/>
          <a:lstStyle/>
          <a:p>
            <a:endParaRPr lang="en-IN"/>
          </a:p>
        </p:txBody>
      </p:sp>
      <p:sp>
        <p:nvSpPr>
          <p:cNvPr id="4" name="TextBox 4"/>
          <p:cNvSpPr txBox="1"/>
          <p:nvPr/>
        </p:nvSpPr>
        <p:spPr>
          <a:xfrm>
            <a:off x="3785203" y="781170"/>
            <a:ext cx="5358797" cy="968506"/>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E. BUDGET</a:t>
            </a:r>
          </a:p>
        </p:txBody>
      </p:sp>
      <p:sp>
        <p:nvSpPr>
          <p:cNvPr id="5" name="TextBox 5"/>
          <p:cNvSpPr txBox="1"/>
          <p:nvPr/>
        </p:nvSpPr>
        <p:spPr>
          <a:xfrm>
            <a:off x="9144000" y="781170"/>
            <a:ext cx="5728541"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1610643" y="3032122"/>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64314" y="5376007"/>
            <a:ext cx="324656" cy="310046"/>
          </a:xfrm>
          <a:custGeom>
            <a:avLst/>
            <a:gdLst/>
            <a:ahLst/>
            <a:cxnLst/>
            <a:rect l="l" t="t" r="r" b="b"/>
            <a:pathLst>
              <a:path w="324656" h="310046">
                <a:moveTo>
                  <a:pt x="0" y="0"/>
                </a:moveTo>
                <a:lnTo>
                  <a:pt x="324655" y="0"/>
                </a:lnTo>
                <a:lnTo>
                  <a:pt x="324655" y="310047"/>
                </a:lnTo>
                <a:lnTo>
                  <a:pt x="0" y="310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a:off x="8216014" y="1125443"/>
            <a:ext cx="3121824" cy="1078005"/>
            <a:chOff x="0" y="0"/>
            <a:chExt cx="4162432" cy="1437340"/>
          </a:xfrm>
        </p:grpSpPr>
        <p:sp>
          <p:nvSpPr>
            <p:cNvPr id="6" name="Freeform 6"/>
            <p:cNvSpPr/>
            <p:nvPr/>
          </p:nvSpPr>
          <p:spPr>
            <a:xfrm>
              <a:off x="0" y="0"/>
              <a:ext cx="4162432" cy="1437340"/>
            </a:xfrm>
            <a:custGeom>
              <a:avLst/>
              <a:gdLst/>
              <a:ahLst/>
              <a:cxnLst/>
              <a:rect l="l" t="t" r="r" b="b"/>
              <a:pathLst>
                <a:path w="4162432" h="1437340">
                  <a:moveTo>
                    <a:pt x="0" y="0"/>
                  </a:moveTo>
                  <a:lnTo>
                    <a:pt x="4162432" y="0"/>
                  </a:lnTo>
                  <a:lnTo>
                    <a:pt x="4162432" y="1437340"/>
                  </a:lnTo>
                  <a:lnTo>
                    <a:pt x="0" y="1437340"/>
                  </a:lnTo>
                  <a:lnTo>
                    <a:pt x="0" y="0"/>
                  </a:lnTo>
                  <a:close/>
                </a:path>
              </a:pathLst>
            </a:custGeom>
            <a:blipFill>
              <a:blip r:embed="rId5"/>
              <a:stretch>
                <a:fillRect/>
              </a:stretch>
            </a:blipFill>
          </p:spPr>
          <p:txBody>
            <a:bodyPr/>
            <a:lstStyle/>
            <a:p>
              <a:endParaRPr lang="en-IN"/>
            </a:p>
          </p:txBody>
        </p:sp>
      </p:grpSp>
      <p:sp>
        <p:nvSpPr>
          <p:cNvPr id="7" name="TextBox 7"/>
          <p:cNvSpPr txBox="1"/>
          <p:nvPr/>
        </p:nvSpPr>
        <p:spPr>
          <a:xfrm>
            <a:off x="2321388" y="2994022"/>
            <a:ext cx="14911077" cy="12843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Understanding of cleaning and modifying data is very important. Removing unnecessary data i.e. columns, blank spaces or cells, etc. makes the data much more readable. </a:t>
            </a:r>
          </a:p>
        </p:txBody>
      </p:sp>
      <p:sp>
        <p:nvSpPr>
          <p:cNvPr id="8" name="TextBox 8"/>
          <p:cNvSpPr txBox="1"/>
          <p:nvPr/>
        </p:nvSpPr>
        <p:spPr>
          <a:xfrm>
            <a:off x="2348223" y="5309332"/>
            <a:ext cx="14911077" cy="12843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Outliers identification and removal changes the results of data analysis. Presenting data with charts and graphs makes it look way more interesting and clear.</a:t>
            </a:r>
          </a:p>
        </p:txBody>
      </p:sp>
      <p:sp>
        <p:nvSpPr>
          <p:cNvPr id="9" name="TextBox 9"/>
          <p:cNvSpPr txBox="1"/>
          <p:nvPr/>
        </p:nvSpPr>
        <p:spPr>
          <a:xfrm>
            <a:off x="4048864" y="7998960"/>
            <a:ext cx="14911077" cy="855726"/>
          </a:xfrm>
          <a:prstGeom prst="rect">
            <a:avLst/>
          </a:prstGeom>
        </p:spPr>
        <p:txBody>
          <a:bodyPr lIns="0" tIns="0" rIns="0" bIns="0" rtlCol="0" anchor="t">
            <a:spAutoFit/>
          </a:bodyPr>
          <a:lstStyle/>
          <a:p>
            <a:pPr algn="just">
              <a:lnSpc>
                <a:spcPts val="3402"/>
              </a:lnSpc>
            </a:pPr>
            <a:r>
              <a:rPr lang="en-US" sz="2700" u="sng" spc="302">
                <a:solidFill>
                  <a:srgbClr val="FFFFFF"/>
                </a:solidFill>
                <a:latin typeface="Inter Bold"/>
                <a:hlinkClick r:id="rId6" tooltip="https://docs.google.com/spreadsheets/d/1dmDithLlGgFtethviEmNeRbGmz-uoYOL/edit?usp=sharing&amp;ouid=118398206055611049135&amp;rtpof=true&amp;sd=true"/>
              </a:rPr>
              <a:t>Click here</a:t>
            </a:r>
            <a:r>
              <a:rPr lang="en-US" sz="2700" spc="302">
                <a:solidFill>
                  <a:srgbClr val="FFFFFF"/>
                </a:solidFill>
                <a:latin typeface="Inter Bold"/>
              </a:rPr>
              <a:t> for excel file with task solutions</a:t>
            </a:r>
          </a:p>
          <a:p>
            <a:pPr algn="just">
              <a:lnSpc>
                <a:spcPts val="3402"/>
              </a:lnSpc>
            </a:pPr>
            <a:endParaRPr lang="en-US" sz="2700" spc="302">
              <a:solidFill>
                <a:srgbClr val="FFFFFF"/>
              </a:solidFill>
              <a:latin typeface="Inter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530526" y="530526"/>
            <a:ext cx="855666" cy="855666"/>
          </a:xfrm>
          <a:custGeom>
            <a:avLst/>
            <a:gdLst/>
            <a:ahLst/>
            <a:cxnLst/>
            <a:rect l="l" t="t" r="r" b="b"/>
            <a:pathLst>
              <a:path w="855666" h="855666">
                <a:moveTo>
                  <a:pt x="0" y="0"/>
                </a:moveTo>
                <a:lnTo>
                  <a:pt x="855665" y="0"/>
                </a:lnTo>
                <a:lnTo>
                  <a:pt x="855665" y="855665"/>
                </a:lnTo>
                <a:lnTo>
                  <a:pt x="0" y="85566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532652" y="573536"/>
            <a:ext cx="1869383" cy="693445"/>
          </a:xfrm>
          <a:prstGeom prst="rect">
            <a:avLst/>
          </a:prstGeom>
        </p:spPr>
        <p:txBody>
          <a:bodyPr lIns="0" tIns="0" rIns="0" bIns="0" rtlCol="0" anchor="t">
            <a:spAutoFit/>
          </a:bodyPr>
          <a:lstStyle/>
          <a:p>
            <a:pPr algn="ctr">
              <a:lnSpc>
                <a:spcPts val="5698"/>
              </a:lnSpc>
            </a:pPr>
            <a:r>
              <a:rPr lang="en-US" sz="4070">
                <a:solidFill>
                  <a:srgbClr val="FFFFFF"/>
                </a:solidFill>
                <a:latin typeface="Canva Sans Bold"/>
              </a:rPr>
              <a:t>trainity</a:t>
            </a:r>
          </a:p>
        </p:txBody>
      </p:sp>
      <p:sp>
        <p:nvSpPr>
          <p:cNvPr id="5" name="TextBox 5"/>
          <p:cNvSpPr txBox="1"/>
          <p:nvPr/>
        </p:nvSpPr>
        <p:spPr>
          <a:xfrm>
            <a:off x="2327387" y="3909994"/>
            <a:ext cx="13633227" cy="2223255"/>
          </a:xfrm>
          <a:prstGeom prst="rect">
            <a:avLst/>
          </a:prstGeom>
        </p:spPr>
        <p:txBody>
          <a:bodyPr lIns="0" tIns="0" rIns="0" bIns="0" rtlCol="0" anchor="t">
            <a:spAutoFit/>
          </a:bodyPr>
          <a:lstStyle/>
          <a:p>
            <a:pPr algn="ctr">
              <a:lnSpc>
                <a:spcPts val="16654"/>
              </a:lnSpc>
            </a:pPr>
            <a:r>
              <a:rPr lang="en-US" sz="16654">
                <a:solidFill>
                  <a:srgbClr val="FEFFFF"/>
                </a:solidFill>
                <a:latin typeface="Libre Frankli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1637478" y="4068071"/>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64314" y="5799258"/>
            <a:ext cx="324656" cy="310046"/>
          </a:xfrm>
          <a:custGeom>
            <a:avLst/>
            <a:gdLst/>
            <a:ahLst/>
            <a:cxnLst/>
            <a:rect l="l" t="t" r="r" b="b"/>
            <a:pathLst>
              <a:path w="324656" h="310046">
                <a:moveTo>
                  <a:pt x="0" y="0"/>
                </a:moveTo>
                <a:lnTo>
                  <a:pt x="324655" y="0"/>
                </a:lnTo>
                <a:lnTo>
                  <a:pt x="324655" y="310047"/>
                </a:lnTo>
                <a:lnTo>
                  <a:pt x="0" y="310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a:off x="4768078" y="1344009"/>
            <a:ext cx="10017697" cy="1111338"/>
            <a:chOff x="0" y="0"/>
            <a:chExt cx="13356930" cy="1481784"/>
          </a:xfrm>
        </p:grpSpPr>
        <p:sp>
          <p:nvSpPr>
            <p:cNvPr id="6" name="Freeform 6"/>
            <p:cNvSpPr/>
            <p:nvPr/>
          </p:nvSpPr>
          <p:spPr>
            <a:xfrm>
              <a:off x="0" y="0"/>
              <a:ext cx="13356930" cy="1481784"/>
            </a:xfrm>
            <a:custGeom>
              <a:avLst/>
              <a:gdLst/>
              <a:ahLst/>
              <a:cxnLst/>
              <a:rect l="l" t="t" r="r" b="b"/>
              <a:pathLst>
                <a:path w="13356930" h="1481784">
                  <a:moveTo>
                    <a:pt x="0" y="0"/>
                  </a:moveTo>
                  <a:lnTo>
                    <a:pt x="13356930" y="0"/>
                  </a:lnTo>
                  <a:lnTo>
                    <a:pt x="13356930" y="1481784"/>
                  </a:lnTo>
                  <a:lnTo>
                    <a:pt x="0" y="1481784"/>
                  </a:lnTo>
                  <a:lnTo>
                    <a:pt x="0" y="0"/>
                  </a:lnTo>
                  <a:close/>
                </a:path>
              </a:pathLst>
            </a:custGeom>
            <a:blipFill>
              <a:blip r:embed="rId5"/>
              <a:stretch>
                <a:fillRect/>
              </a:stretch>
            </a:blipFill>
          </p:spPr>
          <p:txBody>
            <a:bodyPr/>
            <a:lstStyle/>
            <a:p>
              <a:endParaRPr lang="en-IN"/>
            </a:p>
          </p:txBody>
        </p:sp>
      </p:grpSp>
      <p:sp>
        <p:nvSpPr>
          <p:cNvPr id="7" name="TextBox 7"/>
          <p:cNvSpPr txBox="1"/>
          <p:nvPr/>
        </p:nvSpPr>
        <p:spPr>
          <a:xfrm>
            <a:off x="2348223" y="4029971"/>
            <a:ext cx="14911077" cy="855726"/>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The project aims to analyze an IMDB Movies dataset to understand the factors influencing a movie's success, defined by high IMDB ratings.</a:t>
            </a:r>
          </a:p>
        </p:txBody>
      </p:sp>
      <p:sp>
        <p:nvSpPr>
          <p:cNvPr id="8" name="TextBox 8"/>
          <p:cNvSpPr txBox="1"/>
          <p:nvPr/>
        </p:nvSpPr>
        <p:spPr>
          <a:xfrm>
            <a:off x="2348223" y="5780208"/>
            <a:ext cx="14911077" cy="1284351"/>
          </a:xfrm>
          <a:prstGeom prst="rect">
            <a:avLst/>
          </a:prstGeom>
        </p:spPr>
        <p:txBody>
          <a:bodyPr lIns="0" tIns="0" rIns="0" bIns="0" rtlCol="0" anchor="t">
            <a:spAutoFit/>
          </a:bodyPr>
          <a:lstStyle/>
          <a:p>
            <a:pPr algn="just">
              <a:lnSpc>
                <a:spcPts val="3402"/>
              </a:lnSpc>
            </a:pPr>
            <a:r>
              <a:rPr lang="en-US" sz="2700" spc="302" dirty="0">
                <a:solidFill>
                  <a:srgbClr val="FFFFFF"/>
                </a:solidFill>
                <a:latin typeface="Inter"/>
              </a:rPr>
              <a:t>The investigation involves exploring various aspects such as movie genres, duration, language, directors, and budget to provide actionable insights for stakeholders in the film industry.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1262429" y="3148902"/>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262429" y="4871554"/>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262429" y="6167153"/>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3779167" y="8466942"/>
            <a:ext cx="1340460" cy="1340460"/>
          </a:xfrm>
          <a:custGeom>
            <a:avLst/>
            <a:gdLst/>
            <a:ahLst/>
            <a:cxnLst/>
            <a:rect l="l" t="t" r="r" b="b"/>
            <a:pathLst>
              <a:path w="1340460" h="1340460">
                <a:moveTo>
                  <a:pt x="0" y="0"/>
                </a:moveTo>
                <a:lnTo>
                  <a:pt x="1340460" y="0"/>
                </a:lnTo>
                <a:lnTo>
                  <a:pt x="1340460" y="1340460"/>
                </a:lnTo>
                <a:lnTo>
                  <a:pt x="0" y="1340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7691192" y="8253596"/>
            <a:ext cx="1452808" cy="1553806"/>
          </a:xfrm>
          <a:custGeom>
            <a:avLst/>
            <a:gdLst/>
            <a:ahLst/>
            <a:cxnLst/>
            <a:rect l="l" t="t" r="r" b="b"/>
            <a:pathLst>
              <a:path w="1452808" h="1553806">
                <a:moveTo>
                  <a:pt x="0" y="0"/>
                </a:moveTo>
                <a:lnTo>
                  <a:pt x="1452808" y="0"/>
                </a:lnTo>
                <a:lnTo>
                  <a:pt x="1452808" y="1553806"/>
                </a:lnTo>
                <a:lnTo>
                  <a:pt x="0" y="15538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11857965" y="8372221"/>
            <a:ext cx="2343860" cy="1529901"/>
          </a:xfrm>
          <a:custGeom>
            <a:avLst/>
            <a:gdLst/>
            <a:ahLst/>
            <a:cxnLst/>
            <a:rect l="l" t="t" r="r" b="b"/>
            <a:pathLst>
              <a:path w="2343860" h="1529901">
                <a:moveTo>
                  <a:pt x="0" y="0"/>
                </a:moveTo>
                <a:lnTo>
                  <a:pt x="2343860" y="0"/>
                </a:lnTo>
                <a:lnTo>
                  <a:pt x="2343860" y="1529902"/>
                </a:lnTo>
                <a:lnTo>
                  <a:pt x="0" y="15299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9" name="Group 9"/>
          <p:cNvGrpSpPr/>
          <p:nvPr/>
        </p:nvGrpSpPr>
        <p:grpSpPr>
          <a:xfrm>
            <a:off x="6814768" y="1028700"/>
            <a:ext cx="4658465" cy="1072792"/>
            <a:chOff x="0" y="0"/>
            <a:chExt cx="6211286" cy="1430390"/>
          </a:xfrm>
        </p:grpSpPr>
        <p:sp>
          <p:nvSpPr>
            <p:cNvPr id="10" name="Freeform 10"/>
            <p:cNvSpPr/>
            <p:nvPr/>
          </p:nvSpPr>
          <p:spPr>
            <a:xfrm>
              <a:off x="0" y="0"/>
              <a:ext cx="6211286" cy="1430390"/>
            </a:xfrm>
            <a:custGeom>
              <a:avLst/>
              <a:gdLst/>
              <a:ahLst/>
              <a:cxnLst/>
              <a:rect l="l" t="t" r="r" b="b"/>
              <a:pathLst>
                <a:path w="6211286" h="1430390">
                  <a:moveTo>
                    <a:pt x="0" y="0"/>
                  </a:moveTo>
                  <a:lnTo>
                    <a:pt x="6211286" y="0"/>
                  </a:lnTo>
                  <a:lnTo>
                    <a:pt x="6211286" y="1430390"/>
                  </a:lnTo>
                  <a:lnTo>
                    <a:pt x="0" y="1430390"/>
                  </a:lnTo>
                  <a:lnTo>
                    <a:pt x="0" y="0"/>
                  </a:lnTo>
                  <a:close/>
                </a:path>
              </a:pathLst>
            </a:custGeom>
            <a:blipFill>
              <a:blip r:embed="rId11"/>
              <a:stretch>
                <a:fillRect/>
              </a:stretch>
            </a:blipFill>
          </p:spPr>
          <p:txBody>
            <a:bodyPr/>
            <a:lstStyle/>
            <a:p>
              <a:endParaRPr lang="en-IN"/>
            </a:p>
          </p:txBody>
        </p:sp>
      </p:grpSp>
      <p:sp>
        <p:nvSpPr>
          <p:cNvPr id="11" name="TextBox 11"/>
          <p:cNvSpPr txBox="1"/>
          <p:nvPr/>
        </p:nvSpPr>
        <p:spPr>
          <a:xfrm>
            <a:off x="1902775" y="3110802"/>
            <a:ext cx="14911077" cy="47133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Five 'Whys' approach</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Cleaning data (Dropping columns, removing null values, etc.)</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Perform relevant descriptive statistic calculations to gain a general understanding o fdataset.</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Perform Analysis: Joined the data bits and structured the tables to derive business insights, used pivot tables, fetched the required results and hence, created useful insights for the company to take calculated and planned decisions.</a:t>
            </a:r>
          </a:p>
        </p:txBody>
      </p:sp>
      <p:sp>
        <p:nvSpPr>
          <p:cNvPr id="12" name="Freeform 12"/>
          <p:cNvSpPr/>
          <p:nvPr/>
        </p:nvSpPr>
        <p:spPr>
          <a:xfrm>
            <a:off x="1262429" y="4038803"/>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3815147" y="3680833"/>
            <a:ext cx="2215992" cy="2293394"/>
          </a:xfrm>
          <a:custGeom>
            <a:avLst/>
            <a:gdLst/>
            <a:ahLst/>
            <a:cxnLst/>
            <a:rect l="l" t="t" r="r" b="b"/>
            <a:pathLst>
              <a:path w="2215992" h="2293394">
                <a:moveTo>
                  <a:pt x="0" y="0"/>
                </a:moveTo>
                <a:lnTo>
                  <a:pt x="2215992" y="0"/>
                </a:lnTo>
                <a:lnTo>
                  <a:pt x="2215992" y="2293394"/>
                </a:lnTo>
                <a:lnTo>
                  <a:pt x="0" y="2293394"/>
                </a:lnTo>
                <a:lnTo>
                  <a:pt x="0" y="0"/>
                </a:lnTo>
                <a:close/>
              </a:path>
            </a:pathLst>
          </a:custGeom>
          <a:blipFill>
            <a:blip r:embed="rId3"/>
            <a:stretch>
              <a:fillRect/>
            </a:stretch>
          </a:blipFill>
        </p:spPr>
        <p:txBody>
          <a:bodyPr/>
          <a:lstStyle/>
          <a:p>
            <a:endParaRPr lang="en-IN"/>
          </a:p>
        </p:txBody>
      </p:sp>
      <p:pic>
        <p:nvPicPr>
          <p:cNvPr id="4" name="Picture 4"/>
          <p:cNvPicPr>
            <a:picLocks noChangeAspect="1"/>
          </p:cNvPicPr>
          <p:nvPr/>
        </p:nvPicPr>
        <p:blipFill>
          <a:blip r:embed="rId4"/>
          <a:srcRect/>
          <a:stretch>
            <a:fillRect/>
          </a:stretch>
        </p:blipFill>
        <p:spPr>
          <a:xfrm>
            <a:off x="13380792" y="3372663"/>
            <a:ext cx="2362760" cy="2362760"/>
          </a:xfrm>
          <a:prstGeom prst="rect">
            <a:avLst/>
          </a:prstGeom>
        </p:spPr>
      </p:pic>
      <p:grpSp>
        <p:nvGrpSpPr>
          <p:cNvPr id="5" name="Group 5"/>
          <p:cNvGrpSpPr/>
          <p:nvPr/>
        </p:nvGrpSpPr>
        <p:grpSpPr>
          <a:xfrm>
            <a:off x="5337948" y="1129415"/>
            <a:ext cx="7783554" cy="1075479"/>
            <a:chOff x="0" y="0"/>
            <a:chExt cx="10378072" cy="1433972"/>
          </a:xfrm>
        </p:grpSpPr>
        <p:sp>
          <p:nvSpPr>
            <p:cNvPr id="6" name="Freeform 6"/>
            <p:cNvSpPr/>
            <p:nvPr/>
          </p:nvSpPr>
          <p:spPr>
            <a:xfrm>
              <a:off x="0" y="0"/>
              <a:ext cx="10378072" cy="1433972"/>
            </a:xfrm>
            <a:custGeom>
              <a:avLst/>
              <a:gdLst/>
              <a:ahLst/>
              <a:cxnLst/>
              <a:rect l="l" t="t" r="r" b="b"/>
              <a:pathLst>
                <a:path w="10378072" h="1433972">
                  <a:moveTo>
                    <a:pt x="0" y="0"/>
                  </a:moveTo>
                  <a:lnTo>
                    <a:pt x="10378072" y="0"/>
                  </a:lnTo>
                  <a:lnTo>
                    <a:pt x="10378072" y="1433972"/>
                  </a:lnTo>
                  <a:lnTo>
                    <a:pt x="0" y="1433972"/>
                  </a:lnTo>
                  <a:lnTo>
                    <a:pt x="0" y="0"/>
                  </a:lnTo>
                  <a:close/>
                </a:path>
              </a:pathLst>
            </a:custGeom>
            <a:blipFill>
              <a:blip r:embed="rId5"/>
              <a:stretch>
                <a:fillRect/>
              </a:stretch>
            </a:blipFill>
          </p:spPr>
          <p:txBody>
            <a:bodyPr/>
            <a:lstStyle/>
            <a:p>
              <a:endParaRPr lang="en-IN"/>
            </a:p>
          </p:txBody>
        </p:sp>
      </p:grpSp>
      <p:sp>
        <p:nvSpPr>
          <p:cNvPr id="7" name="TextBox 7"/>
          <p:cNvSpPr txBox="1"/>
          <p:nvPr/>
        </p:nvSpPr>
        <p:spPr>
          <a:xfrm>
            <a:off x="2751804" y="6705346"/>
            <a:ext cx="4342678" cy="1284351"/>
          </a:xfrm>
          <a:prstGeom prst="rect">
            <a:avLst/>
          </a:prstGeom>
        </p:spPr>
        <p:txBody>
          <a:bodyPr lIns="0" tIns="0" rIns="0" bIns="0" rtlCol="0" anchor="t">
            <a:spAutoFit/>
          </a:bodyPr>
          <a:lstStyle/>
          <a:p>
            <a:pPr algn="ctr">
              <a:lnSpc>
                <a:spcPts val="3402"/>
              </a:lnSpc>
            </a:pPr>
            <a:r>
              <a:rPr lang="en-US" sz="2700" spc="302">
                <a:solidFill>
                  <a:srgbClr val="FFFFFF"/>
                </a:solidFill>
                <a:latin typeface="Inter"/>
              </a:rPr>
              <a:t>MS Excel used to do statistical analysis</a:t>
            </a:r>
          </a:p>
          <a:p>
            <a:pPr algn="ctr">
              <a:lnSpc>
                <a:spcPts val="3402"/>
              </a:lnSpc>
            </a:pPr>
            <a:endParaRPr lang="en-US" sz="2700" spc="302">
              <a:solidFill>
                <a:srgbClr val="FFFFFF"/>
              </a:solidFill>
              <a:latin typeface="Inter"/>
            </a:endParaRPr>
          </a:p>
        </p:txBody>
      </p:sp>
      <p:sp>
        <p:nvSpPr>
          <p:cNvPr id="8" name="TextBox 8"/>
          <p:cNvSpPr txBox="1"/>
          <p:nvPr/>
        </p:nvSpPr>
        <p:spPr>
          <a:xfrm>
            <a:off x="12201125" y="6705346"/>
            <a:ext cx="4342678" cy="1284351"/>
          </a:xfrm>
          <a:prstGeom prst="rect">
            <a:avLst/>
          </a:prstGeom>
        </p:spPr>
        <p:txBody>
          <a:bodyPr lIns="0" tIns="0" rIns="0" bIns="0" rtlCol="0" anchor="t">
            <a:spAutoFit/>
          </a:bodyPr>
          <a:lstStyle/>
          <a:p>
            <a:pPr algn="ctr">
              <a:lnSpc>
                <a:spcPts val="3402"/>
              </a:lnSpc>
            </a:pPr>
            <a:r>
              <a:rPr lang="en-US" sz="2700" spc="302">
                <a:solidFill>
                  <a:srgbClr val="FFFFFF"/>
                </a:solidFill>
                <a:latin typeface="Inter"/>
              </a:rPr>
              <a:t>Canva used to do Presentation</a:t>
            </a:r>
          </a:p>
          <a:p>
            <a:pPr algn="ctr">
              <a:lnSpc>
                <a:spcPts val="3402"/>
              </a:lnSpc>
            </a:pPr>
            <a:endParaRPr lang="en-US" sz="2700" spc="302">
              <a:solidFill>
                <a:srgbClr val="FFFFFF"/>
              </a:solidFill>
              <a:latin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7643567" y="710648"/>
            <a:ext cx="3826772" cy="1046383"/>
            <a:chOff x="0" y="0"/>
            <a:chExt cx="5102363" cy="1395177"/>
          </a:xfrm>
        </p:grpSpPr>
        <p:sp>
          <p:nvSpPr>
            <p:cNvPr id="4" name="Freeform 4"/>
            <p:cNvSpPr/>
            <p:nvPr/>
          </p:nvSpPr>
          <p:spPr>
            <a:xfrm>
              <a:off x="0" y="0"/>
              <a:ext cx="5102363" cy="1395177"/>
            </a:xfrm>
            <a:custGeom>
              <a:avLst/>
              <a:gdLst/>
              <a:ahLst/>
              <a:cxnLst/>
              <a:rect l="l" t="t" r="r" b="b"/>
              <a:pathLst>
                <a:path w="5102363" h="1395177">
                  <a:moveTo>
                    <a:pt x="0" y="0"/>
                  </a:moveTo>
                  <a:lnTo>
                    <a:pt x="5102363" y="0"/>
                  </a:lnTo>
                  <a:lnTo>
                    <a:pt x="5102363" y="1395177"/>
                  </a:lnTo>
                  <a:lnTo>
                    <a:pt x="0" y="1395177"/>
                  </a:lnTo>
                  <a:lnTo>
                    <a:pt x="0" y="0"/>
                  </a:lnTo>
                  <a:close/>
                </a:path>
              </a:pathLst>
            </a:custGeom>
            <a:blipFill>
              <a:blip r:embed="rId3"/>
              <a:stretch>
                <a:fillRect/>
              </a:stretch>
            </a:blipFill>
          </p:spPr>
          <p:txBody>
            <a:bodyPr/>
            <a:lstStyle/>
            <a:p>
              <a:endParaRPr lang="en-IN"/>
            </a:p>
          </p:txBody>
        </p:sp>
      </p:grpSp>
      <p:sp>
        <p:nvSpPr>
          <p:cNvPr id="5" name="TextBox 5"/>
          <p:cNvSpPr txBox="1"/>
          <p:nvPr/>
        </p:nvSpPr>
        <p:spPr>
          <a:xfrm>
            <a:off x="1854605" y="3098341"/>
            <a:ext cx="15404695" cy="6427851"/>
          </a:xfrm>
          <a:prstGeom prst="rect">
            <a:avLst/>
          </a:prstGeom>
        </p:spPr>
        <p:txBody>
          <a:bodyPr lIns="0" tIns="0" rIns="0" bIns="0" rtlCol="0" anchor="t">
            <a:spAutoFit/>
          </a:bodyPr>
          <a:lstStyle/>
          <a:p>
            <a:pPr algn="just">
              <a:lnSpc>
                <a:spcPts val="3402"/>
              </a:lnSpc>
            </a:pPr>
            <a:r>
              <a:rPr lang="en-US" sz="2700" spc="302">
                <a:solidFill>
                  <a:srgbClr val="FFFFFF"/>
                </a:solidFill>
                <a:latin typeface="Inter"/>
              </a:rPr>
              <a:t>Movie Genre Analysis: Determined common genres and analyzed their impact on IMDB scores.</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Movie Duration Analysis: Analyzed movie duration distribution and its impact on IMDB scores.</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Language Analysis: Determined common languages and analyzed their impact on IMDB scores.</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Director Analysis: Identified top directors based on average IMDB score and analyze their contribution.</a:t>
            </a:r>
          </a:p>
          <a:p>
            <a:pPr algn="just">
              <a:lnSpc>
                <a:spcPts val="3402"/>
              </a:lnSpc>
            </a:pPr>
            <a:endParaRPr lang="en-US" sz="2700" spc="302">
              <a:solidFill>
                <a:srgbClr val="FFFFFF"/>
              </a:solidFill>
              <a:latin typeface="Inter"/>
            </a:endParaRPr>
          </a:p>
          <a:p>
            <a:pPr algn="just">
              <a:lnSpc>
                <a:spcPts val="3402"/>
              </a:lnSpc>
            </a:pPr>
            <a:r>
              <a:rPr lang="en-US" sz="2700" spc="302">
                <a:solidFill>
                  <a:srgbClr val="FFFFFF"/>
                </a:solidFill>
                <a:latin typeface="Inter"/>
              </a:rPr>
              <a:t>Budget Analysis: Explored the relationship between movie budgets and financial success.</a:t>
            </a:r>
          </a:p>
          <a:p>
            <a:pPr algn="just">
              <a:lnSpc>
                <a:spcPts val="3402"/>
              </a:lnSpc>
            </a:pPr>
            <a:endParaRPr lang="en-US" sz="2700" spc="302">
              <a:solidFill>
                <a:srgbClr val="FFFFFF"/>
              </a:solidFill>
              <a:latin typeface="Inter"/>
            </a:endParaRPr>
          </a:p>
        </p:txBody>
      </p:sp>
      <p:sp>
        <p:nvSpPr>
          <p:cNvPr id="6" name="Freeform 6"/>
          <p:cNvSpPr/>
          <p:nvPr/>
        </p:nvSpPr>
        <p:spPr>
          <a:xfrm>
            <a:off x="1262429" y="3148902"/>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1262429" y="4480028"/>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262429" y="5811154"/>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1262429" y="7048518"/>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262429" y="8285881"/>
            <a:ext cx="324656" cy="310046"/>
          </a:xfrm>
          <a:custGeom>
            <a:avLst/>
            <a:gdLst/>
            <a:ahLst/>
            <a:cxnLst/>
            <a:rect l="l" t="t" r="r" b="b"/>
            <a:pathLst>
              <a:path w="324656" h="310046">
                <a:moveTo>
                  <a:pt x="0" y="0"/>
                </a:moveTo>
                <a:lnTo>
                  <a:pt x="324656" y="0"/>
                </a:lnTo>
                <a:lnTo>
                  <a:pt x="324656" y="310046"/>
                </a:lnTo>
                <a:lnTo>
                  <a:pt x="0" y="310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sp>
        <p:nvSpPr>
          <p:cNvPr id="3" name="Freeform 3"/>
          <p:cNvSpPr/>
          <p:nvPr/>
        </p:nvSpPr>
        <p:spPr>
          <a:xfrm>
            <a:off x="541885" y="2547118"/>
            <a:ext cx="10828644" cy="5983774"/>
          </a:xfrm>
          <a:custGeom>
            <a:avLst/>
            <a:gdLst/>
            <a:ahLst/>
            <a:cxnLst/>
            <a:rect l="l" t="t" r="r" b="b"/>
            <a:pathLst>
              <a:path w="10828644" h="5983774">
                <a:moveTo>
                  <a:pt x="0" y="0"/>
                </a:moveTo>
                <a:lnTo>
                  <a:pt x="10828644" y="0"/>
                </a:lnTo>
                <a:lnTo>
                  <a:pt x="10828644" y="5983774"/>
                </a:lnTo>
                <a:lnTo>
                  <a:pt x="0" y="5983774"/>
                </a:lnTo>
                <a:lnTo>
                  <a:pt x="0" y="0"/>
                </a:lnTo>
                <a:close/>
              </a:path>
            </a:pathLst>
          </a:custGeom>
          <a:blipFill>
            <a:blip r:embed="rId3"/>
            <a:stretch>
              <a:fillRect l="-3468" t="-48954" r="-70750" b="-28389"/>
            </a:stretch>
          </a:blipFill>
        </p:spPr>
        <p:txBody>
          <a:bodyPr/>
          <a:lstStyle/>
          <a:p>
            <a:endParaRPr lang="en-IN"/>
          </a:p>
        </p:txBody>
      </p:sp>
      <p:sp>
        <p:nvSpPr>
          <p:cNvPr id="4" name="TextBox 4"/>
          <p:cNvSpPr txBox="1"/>
          <p:nvPr/>
        </p:nvSpPr>
        <p:spPr>
          <a:xfrm>
            <a:off x="12585355" y="3218303"/>
            <a:ext cx="5290098" cy="1848997"/>
          </a:xfrm>
          <a:prstGeom prst="rect">
            <a:avLst/>
          </a:prstGeom>
        </p:spPr>
        <p:txBody>
          <a:bodyPr lIns="0" tIns="0" rIns="0" bIns="0" rtlCol="0" anchor="t">
            <a:spAutoFit/>
          </a:bodyPr>
          <a:lstStyle/>
          <a:p>
            <a:pPr>
              <a:lnSpc>
                <a:spcPts val="2933"/>
              </a:lnSpc>
            </a:pPr>
            <a:r>
              <a:rPr lang="en-US" sz="2327" spc="260">
                <a:solidFill>
                  <a:srgbClr val="FEFFFF"/>
                </a:solidFill>
                <a:latin typeface="Inter"/>
              </a:rPr>
              <a:t>Biography genre have highest average imdb score 7.14 and data spread is low which is 0.67</a:t>
            </a:r>
          </a:p>
          <a:p>
            <a:pPr>
              <a:lnSpc>
                <a:spcPts val="2933"/>
              </a:lnSpc>
              <a:spcBef>
                <a:spcPct val="0"/>
              </a:spcBef>
            </a:pPr>
            <a:endParaRPr lang="en-US" sz="2327" spc="260">
              <a:solidFill>
                <a:srgbClr val="FEFFFF"/>
              </a:solidFill>
              <a:latin typeface="Inter"/>
            </a:endParaRPr>
          </a:p>
        </p:txBody>
      </p:sp>
      <p:grpSp>
        <p:nvGrpSpPr>
          <p:cNvPr id="5" name="Group 5"/>
          <p:cNvGrpSpPr/>
          <p:nvPr/>
        </p:nvGrpSpPr>
        <p:grpSpPr>
          <a:xfrm>
            <a:off x="12119439" y="2712550"/>
            <a:ext cx="5756013" cy="2430950"/>
            <a:chOff x="0" y="0"/>
            <a:chExt cx="1515987" cy="640250"/>
          </a:xfrm>
        </p:grpSpPr>
        <p:sp>
          <p:nvSpPr>
            <p:cNvPr id="6" name="Freeform 6"/>
            <p:cNvSpPr/>
            <p:nvPr/>
          </p:nvSpPr>
          <p:spPr>
            <a:xfrm>
              <a:off x="0" y="0"/>
              <a:ext cx="1515987" cy="640250"/>
            </a:xfrm>
            <a:custGeom>
              <a:avLst/>
              <a:gdLst/>
              <a:ahLst/>
              <a:cxnLst/>
              <a:rect l="l" t="t" r="r" b="b"/>
              <a:pathLst>
                <a:path w="1515987" h="640250">
                  <a:moveTo>
                    <a:pt x="82046" y="0"/>
                  </a:moveTo>
                  <a:lnTo>
                    <a:pt x="1433941" y="0"/>
                  </a:lnTo>
                  <a:cubicBezTo>
                    <a:pt x="1479254" y="0"/>
                    <a:pt x="1515987" y="36733"/>
                    <a:pt x="1515987" y="82046"/>
                  </a:cubicBezTo>
                  <a:lnTo>
                    <a:pt x="1515987" y="558204"/>
                  </a:lnTo>
                  <a:cubicBezTo>
                    <a:pt x="1515987" y="579964"/>
                    <a:pt x="1507343" y="600833"/>
                    <a:pt x="1491956" y="616220"/>
                  </a:cubicBezTo>
                  <a:cubicBezTo>
                    <a:pt x="1476570" y="631606"/>
                    <a:pt x="1455701" y="640250"/>
                    <a:pt x="1433941" y="640250"/>
                  </a:cubicBezTo>
                  <a:lnTo>
                    <a:pt x="82046" y="640250"/>
                  </a:lnTo>
                  <a:cubicBezTo>
                    <a:pt x="36733" y="640250"/>
                    <a:pt x="0" y="603517"/>
                    <a:pt x="0" y="558204"/>
                  </a:cubicBezTo>
                  <a:lnTo>
                    <a:pt x="0" y="82046"/>
                  </a:lnTo>
                  <a:cubicBezTo>
                    <a:pt x="0" y="36733"/>
                    <a:pt x="36733" y="0"/>
                    <a:pt x="82046" y="0"/>
                  </a:cubicBezTo>
                  <a:close/>
                </a:path>
              </a:pathLst>
            </a:custGeom>
            <a:solidFill>
              <a:srgbClr val="ABB1B2">
                <a:alpha val="26667"/>
              </a:srgbClr>
            </a:solidFill>
          </p:spPr>
          <p:txBody>
            <a:bodyPr/>
            <a:lstStyle/>
            <a:p>
              <a:endParaRPr lang="en-IN"/>
            </a:p>
          </p:txBody>
        </p:sp>
        <p:sp>
          <p:nvSpPr>
            <p:cNvPr id="7" name="TextBox 7"/>
            <p:cNvSpPr txBox="1"/>
            <p:nvPr/>
          </p:nvSpPr>
          <p:spPr>
            <a:xfrm>
              <a:off x="0" y="-57150"/>
              <a:ext cx="1515987" cy="697400"/>
            </a:xfrm>
            <a:prstGeom prst="rect">
              <a:avLst/>
            </a:prstGeom>
          </p:spPr>
          <p:txBody>
            <a:bodyPr lIns="50800" tIns="50800" rIns="50800" bIns="50800" rtlCol="0" anchor="ctr"/>
            <a:lstStyle/>
            <a:p>
              <a:pPr algn="r">
                <a:lnSpc>
                  <a:spcPts val="3220"/>
                </a:lnSpc>
              </a:pPr>
              <a:endParaRPr/>
            </a:p>
          </p:txBody>
        </p:sp>
      </p:grpSp>
      <p:sp>
        <p:nvSpPr>
          <p:cNvPr id="8" name="TextBox 8"/>
          <p:cNvSpPr txBox="1"/>
          <p:nvPr/>
        </p:nvSpPr>
        <p:spPr>
          <a:xfrm>
            <a:off x="12585355" y="6527664"/>
            <a:ext cx="5290098" cy="1479460"/>
          </a:xfrm>
          <a:prstGeom prst="rect">
            <a:avLst/>
          </a:prstGeom>
        </p:spPr>
        <p:txBody>
          <a:bodyPr lIns="0" tIns="0" rIns="0" bIns="0" rtlCol="0" anchor="t">
            <a:spAutoFit/>
          </a:bodyPr>
          <a:lstStyle/>
          <a:p>
            <a:pPr>
              <a:lnSpc>
                <a:spcPts val="2933"/>
              </a:lnSpc>
            </a:pPr>
            <a:r>
              <a:rPr lang="en-US" sz="2327" spc="260">
                <a:solidFill>
                  <a:srgbClr val="FEFFFF"/>
                </a:solidFill>
                <a:latin typeface="Inter"/>
              </a:rPr>
              <a:t>Horror genre have lowest average imdb score 5.8 </a:t>
            </a:r>
          </a:p>
          <a:p>
            <a:pPr>
              <a:lnSpc>
                <a:spcPts val="2933"/>
              </a:lnSpc>
            </a:pPr>
            <a:endParaRPr lang="en-US" sz="2327" spc="260">
              <a:solidFill>
                <a:srgbClr val="FEFFFF"/>
              </a:solidFill>
              <a:latin typeface="Inter"/>
            </a:endParaRPr>
          </a:p>
          <a:p>
            <a:pPr>
              <a:lnSpc>
                <a:spcPts val="2933"/>
              </a:lnSpc>
              <a:spcBef>
                <a:spcPct val="0"/>
              </a:spcBef>
            </a:pPr>
            <a:endParaRPr lang="en-US" sz="2327" spc="260">
              <a:solidFill>
                <a:srgbClr val="FEFFFF"/>
              </a:solidFill>
              <a:latin typeface="Inter"/>
            </a:endParaRPr>
          </a:p>
        </p:txBody>
      </p:sp>
      <p:grpSp>
        <p:nvGrpSpPr>
          <p:cNvPr id="9" name="Group 9"/>
          <p:cNvGrpSpPr/>
          <p:nvPr/>
        </p:nvGrpSpPr>
        <p:grpSpPr>
          <a:xfrm>
            <a:off x="11950368" y="6229350"/>
            <a:ext cx="5756013" cy="1371291"/>
            <a:chOff x="0" y="0"/>
            <a:chExt cx="1515987" cy="361163"/>
          </a:xfrm>
        </p:grpSpPr>
        <p:sp>
          <p:nvSpPr>
            <p:cNvPr id="10" name="Freeform 10"/>
            <p:cNvSpPr/>
            <p:nvPr/>
          </p:nvSpPr>
          <p:spPr>
            <a:xfrm>
              <a:off x="0" y="0"/>
              <a:ext cx="1515987" cy="361163"/>
            </a:xfrm>
            <a:custGeom>
              <a:avLst/>
              <a:gdLst/>
              <a:ahLst/>
              <a:cxnLst/>
              <a:rect l="l" t="t" r="r" b="b"/>
              <a:pathLst>
                <a:path w="1515987" h="361163">
                  <a:moveTo>
                    <a:pt x="82046" y="0"/>
                  </a:moveTo>
                  <a:lnTo>
                    <a:pt x="1433941" y="0"/>
                  </a:lnTo>
                  <a:cubicBezTo>
                    <a:pt x="1479254" y="0"/>
                    <a:pt x="1515987" y="36733"/>
                    <a:pt x="1515987" y="82046"/>
                  </a:cubicBezTo>
                  <a:lnTo>
                    <a:pt x="1515987" y="279117"/>
                  </a:lnTo>
                  <a:cubicBezTo>
                    <a:pt x="1515987" y="300877"/>
                    <a:pt x="1507343" y="321746"/>
                    <a:pt x="1491956" y="337132"/>
                  </a:cubicBezTo>
                  <a:cubicBezTo>
                    <a:pt x="1476570" y="352519"/>
                    <a:pt x="1455701" y="361163"/>
                    <a:pt x="1433941" y="361163"/>
                  </a:cubicBezTo>
                  <a:lnTo>
                    <a:pt x="82046" y="361163"/>
                  </a:lnTo>
                  <a:cubicBezTo>
                    <a:pt x="36733" y="361163"/>
                    <a:pt x="0" y="324430"/>
                    <a:pt x="0" y="279117"/>
                  </a:cubicBezTo>
                  <a:lnTo>
                    <a:pt x="0" y="82046"/>
                  </a:lnTo>
                  <a:cubicBezTo>
                    <a:pt x="0" y="36733"/>
                    <a:pt x="36733" y="0"/>
                    <a:pt x="82046" y="0"/>
                  </a:cubicBezTo>
                  <a:close/>
                </a:path>
              </a:pathLst>
            </a:custGeom>
            <a:solidFill>
              <a:srgbClr val="ABB1B2">
                <a:alpha val="26667"/>
              </a:srgbClr>
            </a:solidFill>
          </p:spPr>
          <p:txBody>
            <a:bodyPr/>
            <a:lstStyle/>
            <a:p>
              <a:endParaRPr lang="en-IN"/>
            </a:p>
          </p:txBody>
        </p:sp>
        <p:sp>
          <p:nvSpPr>
            <p:cNvPr id="11" name="TextBox 11"/>
            <p:cNvSpPr txBox="1"/>
            <p:nvPr/>
          </p:nvSpPr>
          <p:spPr>
            <a:xfrm>
              <a:off x="0" y="-57150"/>
              <a:ext cx="1515987" cy="418313"/>
            </a:xfrm>
            <a:prstGeom prst="rect">
              <a:avLst/>
            </a:prstGeom>
          </p:spPr>
          <p:txBody>
            <a:bodyPr lIns="50800" tIns="50800" rIns="50800" bIns="50800" rtlCol="0" anchor="ctr"/>
            <a:lstStyle/>
            <a:p>
              <a:pPr algn="ctr">
                <a:lnSpc>
                  <a:spcPts val="3220"/>
                </a:lnSpc>
              </a:pPr>
              <a:endParaRPr/>
            </a:p>
          </p:txBody>
        </p:sp>
      </p:grpSp>
      <p:sp>
        <p:nvSpPr>
          <p:cNvPr id="12" name="Freeform 12"/>
          <p:cNvSpPr/>
          <p:nvPr/>
        </p:nvSpPr>
        <p:spPr>
          <a:xfrm>
            <a:off x="541885" y="2516508"/>
            <a:ext cx="10828644" cy="6233548"/>
          </a:xfrm>
          <a:custGeom>
            <a:avLst/>
            <a:gdLst/>
            <a:ahLst/>
            <a:cxnLst/>
            <a:rect l="l" t="t" r="r" b="b"/>
            <a:pathLst>
              <a:path w="10828644" h="6233548">
                <a:moveTo>
                  <a:pt x="0" y="0"/>
                </a:moveTo>
                <a:lnTo>
                  <a:pt x="10828644" y="0"/>
                </a:lnTo>
                <a:lnTo>
                  <a:pt x="10828644" y="6233548"/>
                </a:lnTo>
                <a:lnTo>
                  <a:pt x="0" y="6233548"/>
                </a:lnTo>
                <a:lnTo>
                  <a:pt x="0" y="0"/>
                </a:lnTo>
                <a:close/>
              </a:path>
            </a:pathLst>
          </a:custGeom>
          <a:blipFill>
            <a:blip r:embed="rId4"/>
            <a:stretch>
              <a:fillRect l="-3939" t="-57036" r="-109444" b="-51471"/>
            </a:stretch>
          </a:blipFill>
        </p:spPr>
        <p:txBody>
          <a:bodyPr/>
          <a:lstStyle/>
          <a:p>
            <a:endParaRPr lang="en-IN"/>
          </a:p>
        </p:txBody>
      </p:sp>
      <p:grpSp>
        <p:nvGrpSpPr>
          <p:cNvPr id="13" name="Group 13"/>
          <p:cNvGrpSpPr/>
          <p:nvPr/>
        </p:nvGrpSpPr>
        <p:grpSpPr>
          <a:xfrm>
            <a:off x="2255197" y="466464"/>
            <a:ext cx="13777606" cy="1124471"/>
            <a:chOff x="0" y="0"/>
            <a:chExt cx="18370141" cy="1499295"/>
          </a:xfrm>
        </p:grpSpPr>
        <p:sp>
          <p:nvSpPr>
            <p:cNvPr id="14" name="TextBox 14"/>
            <p:cNvSpPr txBox="1"/>
            <p:nvPr/>
          </p:nvSpPr>
          <p:spPr>
            <a:xfrm>
              <a:off x="0" y="152400"/>
              <a:ext cx="11380372" cy="1346895"/>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 MOVIE GENRE</a:t>
              </a:r>
            </a:p>
          </p:txBody>
        </p:sp>
        <p:sp>
          <p:nvSpPr>
            <p:cNvPr id="15" name="TextBox 15"/>
            <p:cNvSpPr txBox="1"/>
            <p:nvPr/>
          </p:nvSpPr>
          <p:spPr>
            <a:xfrm>
              <a:off x="10888374" y="152400"/>
              <a:ext cx="7481767" cy="1346895"/>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12075137" y="6125952"/>
            <a:ext cx="5756013" cy="1190485"/>
            <a:chOff x="0" y="0"/>
            <a:chExt cx="1515987" cy="313543"/>
          </a:xfrm>
        </p:grpSpPr>
        <p:sp>
          <p:nvSpPr>
            <p:cNvPr id="4" name="Freeform 4"/>
            <p:cNvSpPr/>
            <p:nvPr/>
          </p:nvSpPr>
          <p:spPr>
            <a:xfrm>
              <a:off x="0" y="0"/>
              <a:ext cx="1515987" cy="313543"/>
            </a:xfrm>
            <a:custGeom>
              <a:avLst/>
              <a:gdLst/>
              <a:ahLst/>
              <a:cxnLst/>
              <a:rect l="l" t="t" r="r" b="b"/>
              <a:pathLst>
                <a:path w="1515987" h="313543">
                  <a:moveTo>
                    <a:pt x="82046" y="0"/>
                  </a:moveTo>
                  <a:lnTo>
                    <a:pt x="1433941" y="0"/>
                  </a:lnTo>
                  <a:cubicBezTo>
                    <a:pt x="1479254" y="0"/>
                    <a:pt x="1515987" y="36733"/>
                    <a:pt x="1515987" y="82046"/>
                  </a:cubicBezTo>
                  <a:lnTo>
                    <a:pt x="1515987" y="231498"/>
                  </a:lnTo>
                  <a:cubicBezTo>
                    <a:pt x="1515987" y="276810"/>
                    <a:pt x="1479254" y="313543"/>
                    <a:pt x="1433941" y="313543"/>
                  </a:cubicBezTo>
                  <a:lnTo>
                    <a:pt x="82046" y="313543"/>
                  </a:lnTo>
                  <a:cubicBezTo>
                    <a:pt x="60286" y="313543"/>
                    <a:pt x="39417" y="304899"/>
                    <a:pt x="24031" y="289513"/>
                  </a:cubicBezTo>
                  <a:cubicBezTo>
                    <a:pt x="8644" y="274126"/>
                    <a:pt x="0" y="253258"/>
                    <a:pt x="0" y="231498"/>
                  </a:cubicBezTo>
                  <a:lnTo>
                    <a:pt x="0" y="82046"/>
                  </a:lnTo>
                  <a:cubicBezTo>
                    <a:pt x="0" y="36733"/>
                    <a:pt x="36733" y="0"/>
                    <a:pt x="82046" y="0"/>
                  </a:cubicBezTo>
                  <a:close/>
                </a:path>
              </a:pathLst>
            </a:custGeom>
            <a:solidFill>
              <a:srgbClr val="7F7F7F">
                <a:alpha val="26667"/>
              </a:srgbClr>
            </a:solidFill>
          </p:spPr>
          <p:txBody>
            <a:bodyPr/>
            <a:lstStyle/>
            <a:p>
              <a:endParaRPr lang="en-IN"/>
            </a:p>
          </p:txBody>
        </p:sp>
        <p:sp>
          <p:nvSpPr>
            <p:cNvPr id="5" name="TextBox 5"/>
            <p:cNvSpPr txBox="1"/>
            <p:nvPr/>
          </p:nvSpPr>
          <p:spPr>
            <a:xfrm>
              <a:off x="0" y="-57150"/>
              <a:ext cx="1515987" cy="370693"/>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12541052" y="6348705"/>
            <a:ext cx="5290098" cy="1109923"/>
          </a:xfrm>
          <a:prstGeom prst="rect">
            <a:avLst/>
          </a:prstGeom>
        </p:spPr>
        <p:txBody>
          <a:bodyPr lIns="0" tIns="0" rIns="0" bIns="0" rtlCol="0" anchor="t">
            <a:spAutoFit/>
          </a:bodyPr>
          <a:lstStyle/>
          <a:p>
            <a:pPr>
              <a:lnSpc>
                <a:spcPts val="2933"/>
              </a:lnSpc>
            </a:pPr>
            <a:r>
              <a:rPr lang="en-US" sz="2327" spc="260">
                <a:solidFill>
                  <a:srgbClr val="FEFFFF"/>
                </a:solidFill>
                <a:latin typeface="Inter"/>
              </a:rPr>
              <a:t>Duration and IMDB score have low positive correlation</a:t>
            </a:r>
          </a:p>
          <a:p>
            <a:pPr>
              <a:lnSpc>
                <a:spcPts val="2933"/>
              </a:lnSpc>
              <a:spcBef>
                <a:spcPct val="0"/>
              </a:spcBef>
            </a:pPr>
            <a:endParaRPr lang="en-US" sz="2327" spc="260">
              <a:solidFill>
                <a:srgbClr val="FEFFFF"/>
              </a:solidFill>
              <a:latin typeface="Inter"/>
            </a:endParaRPr>
          </a:p>
        </p:txBody>
      </p:sp>
      <p:sp>
        <p:nvSpPr>
          <p:cNvPr id="7" name="Freeform 7"/>
          <p:cNvSpPr/>
          <p:nvPr/>
        </p:nvSpPr>
        <p:spPr>
          <a:xfrm>
            <a:off x="1028700" y="2515638"/>
            <a:ext cx="10259280" cy="6166482"/>
          </a:xfrm>
          <a:custGeom>
            <a:avLst/>
            <a:gdLst/>
            <a:ahLst/>
            <a:cxnLst/>
            <a:rect l="l" t="t" r="r" b="b"/>
            <a:pathLst>
              <a:path w="10259280" h="6166482">
                <a:moveTo>
                  <a:pt x="0" y="0"/>
                </a:moveTo>
                <a:lnTo>
                  <a:pt x="10259280" y="0"/>
                </a:lnTo>
                <a:lnTo>
                  <a:pt x="10259280" y="6166482"/>
                </a:lnTo>
                <a:lnTo>
                  <a:pt x="0" y="6166482"/>
                </a:lnTo>
                <a:lnTo>
                  <a:pt x="0" y="0"/>
                </a:lnTo>
                <a:close/>
              </a:path>
            </a:pathLst>
          </a:custGeom>
          <a:blipFill>
            <a:blip r:embed="rId3"/>
            <a:stretch>
              <a:fillRect/>
            </a:stretch>
          </a:blipFill>
        </p:spPr>
        <p:txBody>
          <a:bodyPr/>
          <a:lstStyle/>
          <a:p>
            <a:endParaRPr lang="en-IN"/>
          </a:p>
        </p:txBody>
      </p:sp>
      <p:grpSp>
        <p:nvGrpSpPr>
          <p:cNvPr id="8" name="Group 8"/>
          <p:cNvGrpSpPr/>
          <p:nvPr/>
        </p:nvGrpSpPr>
        <p:grpSpPr>
          <a:xfrm>
            <a:off x="1338934" y="625205"/>
            <a:ext cx="15610133" cy="1124471"/>
            <a:chOff x="0" y="0"/>
            <a:chExt cx="20813510" cy="1499295"/>
          </a:xfrm>
        </p:grpSpPr>
        <p:sp>
          <p:nvSpPr>
            <p:cNvPr id="9" name="TextBox 9"/>
            <p:cNvSpPr txBox="1"/>
            <p:nvPr/>
          </p:nvSpPr>
          <p:spPr>
            <a:xfrm>
              <a:off x="0" y="152400"/>
              <a:ext cx="13550279" cy="1346895"/>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B. MOVIE DURATION</a:t>
              </a:r>
            </a:p>
          </p:txBody>
        </p:sp>
        <p:sp>
          <p:nvSpPr>
            <p:cNvPr id="10" name="TextBox 10"/>
            <p:cNvSpPr txBox="1"/>
            <p:nvPr/>
          </p:nvSpPr>
          <p:spPr>
            <a:xfrm>
              <a:off x="13175455" y="152400"/>
              <a:ext cx="7638055" cy="1346895"/>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grpSp>
      <p:grpSp>
        <p:nvGrpSpPr>
          <p:cNvPr id="11" name="Group 11"/>
          <p:cNvGrpSpPr/>
          <p:nvPr/>
        </p:nvGrpSpPr>
        <p:grpSpPr>
          <a:xfrm>
            <a:off x="12075137" y="3088584"/>
            <a:ext cx="5756013" cy="1367695"/>
            <a:chOff x="0" y="0"/>
            <a:chExt cx="1515987" cy="360216"/>
          </a:xfrm>
        </p:grpSpPr>
        <p:sp>
          <p:nvSpPr>
            <p:cNvPr id="12" name="Freeform 12"/>
            <p:cNvSpPr/>
            <p:nvPr/>
          </p:nvSpPr>
          <p:spPr>
            <a:xfrm>
              <a:off x="0" y="0"/>
              <a:ext cx="1515987" cy="360216"/>
            </a:xfrm>
            <a:custGeom>
              <a:avLst/>
              <a:gdLst/>
              <a:ahLst/>
              <a:cxnLst/>
              <a:rect l="l" t="t" r="r" b="b"/>
              <a:pathLst>
                <a:path w="1515987" h="360216">
                  <a:moveTo>
                    <a:pt x="82046" y="0"/>
                  </a:moveTo>
                  <a:lnTo>
                    <a:pt x="1433941" y="0"/>
                  </a:lnTo>
                  <a:cubicBezTo>
                    <a:pt x="1479254" y="0"/>
                    <a:pt x="1515987" y="36733"/>
                    <a:pt x="1515987" y="82046"/>
                  </a:cubicBezTo>
                  <a:lnTo>
                    <a:pt x="1515987" y="278170"/>
                  </a:lnTo>
                  <a:cubicBezTo>
                    <a:pt x="1515987" y="299930"/>
                    <a:pt x="1507343" y="320799"/>
                    <a:pt x="1491956" y="336185"/>
                  </a:cubicBezTo>
                  <a:cubicBezTo>
                    <a:pt x="1476570" y="351572"/>
                    <a:pt x="1455701" y="360216"/>
                    <a:pt x="1433941" y="360216"/>
                  </a:cubicBezTo>
                  <a:lnTo>
                    <a:pt x="82046" y="360216"/>
                  </a:lnTo>
                  <a:cubicBezTo>
                    <a:pt x="36733" y="360216"/>
                    <a:pt x="0" y="323483"/>
                    <a:pt x="0" y="278170"/>
                  </a:cubicBezTo>
                  <a:lnTo>
                    <a:pt x="0" y="82046"/>
                  </a:lnTo>
                  <a:cubicBezTo>
                    <a:pt x="0" y="36733"/>
                    <a:pt x="36733" y="0"/>
                    <a:pt x="82046" y="0"/>
                  </a:cubicBezTo>
                  <a:close/>
                </a:path>
              </a:pathLst>
            </a:custGeom>
            <a:solidFill>
              <a:srgbClr val="7F7F7F">
                <a:alpha val="26667"/>
              </a:srgbClr>
            </a:solidFill>
          </p:spPr>
          <p:txBody>
            <a:bodyPr/>
            <a:lstStyle/>
            <a:p>
              <a:endParaRPr lang="en-IN"/>
            </a:p>
          </p:txBody>
        </p:sp>
        <p:sp>
          <p:nvSpPr>
            <p:cNvPr id="13" name="TextBox 13"/>
            <p:cNvSpPr txBox="1"/>
            <p:nvPr/>
          </p:nvSpPr>
          <p:spPr>
            <a:xfrm>
              <a:off x="0" y="-57150"/>
              <a:ext cx="1515987" cy="417366"/>
            </a:xfrm>
            <a:prstGeom prst="rect">
              <a:avLst/>
            </a:prstGeom>
          </p:spPr>
          <p:txBody>
            <a:bodyPr lIns="50800" tIns="50800" rIns="50800" bIns="50800" rtlCol="0" anchor="ctr"/>
            <a:lstStyle/>
            <a:p>
              <a:pPr algn="ctr">
                <a:lnSpc>
                  <a:spcPts val="3220"/>
                </a:lnSpc>
              </a:pPr>
              <a:endParaRPr/>
            </a:p>
          </p:txBody>
        </p:sp>
      </p:grpSp>
      <p:sp>
        <p:nvSpPr>
          <p:cNvPr id="14" name="TextBox 14"/>
          <p:cNvSpPr txBox="1"/>
          <p:nvPr/>
        </p:nvSpPr>
        <p:spPr>
          <a:xfrm>
            <a:off x="12308094" y="3345046"/>
            <a:ext cx="5290098" cy="1479460"/>
          </a:xfrm>
          <a:prstGeom prst="rect">
            <a:avLst/>
          </a:prstGeom>
        </p:spPr>
        <p:txBody>
          <a:bodyPr lIns="0" tIns="0" rIns="0" bIns="0" rtlCol="0" anchor="t">
            <a:spAutoFit/>
          </a:bodyPr>
          <a:lstStyle/>
          <a:p>
            <a:pPr>
              <a:lnSpc>
                <a:spcPts val="2933"/>
              </a:lnSpc>
            </a:pPr>
            <a:r>
              <a:rPr lang="en-US" sz="2327" spc="260">
                <a:solidFill>
                  <a:srgbClr val="FEFFFF"/>
                </a:solidFill>
                <a:latin typeface="Inter"/>
              </a:rPr>
              <a:t>As trendline moves slantingly  upward </a:t>
            </a:r>
          </a:p>
          <a:p>
            <a:pPr>
              <a:lnSpc>
                <a:spcPts val="2933"/>
              </a:lnSpc>
            </a:pPr>
            <a:endParaRPr lang="en-US" sz="2327" spc="260">
              <a:solidFill>
                <a:srgbClr val="FEFFFF"/>
              </a:solidFill>
              <a:latin typeface="Inter"/>
            </a:endParaRPr>
          </a:p>
          <a:p>
            <a:pPr>
              <a:lnSpc>
                <a:spcPts val="2933"/>
              </a:lnSpc>
              <a:spcBef>
                <a:spcPct val="0"/>
              </a:spcBef>
            </a:pPr>
            <a:endParaRPr lang="en-US" sz="2327" spc="260">
              <a:solidFill>
                <a:srgbClr val="FEFFFF"/>
              </a:solidFill>
              <a:latin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12119439" y="2978364"/>
            <a:ext cx="5756013" cy="1349863"/>
            <a:chOff x="0" y="0"/>
            <a:chExt cx="1515987" cy="355519"/>
          </a:xfrm>
        </p:grpSpPr>
        <p:sp>
          <p:nvSpPr>
            <p:cNvPr id="4" name="Freeform 4"/>
            <p:cNvSpPr/>
            <p:nvPr/>
          </p:nvSpPr>
          <p:spPr>
            <a:xfrm>
              <a:off x="0" y="0"/>
              <a:ext cx="1515987" cy="355519"/>
            </a:xfrm>
            <a:custGeom>
              <a:avLst/>
              <a:gdLst/>
              <a:ahLst/>
              <a:cxnLst/>
              <a:rect l="l" t="t" r="r" b="b"/>
              <a:pathLst>
                <a:path w="1515987" h="355519">
                  <a:moveTo>
                    <a:pt x="82046" y="0"/>
                  </a:moveTo>
                  <a:lnTo>
                    <a:pt x="1433941" y="0"/>
                  </a:lnTo>
                  <a:cubicBezTo>
                    <a:pt x="1479254" y="0"/>
                    <a:pt x="1515987" y="36733"/>
                    <a:pt x="1515987" y="82046"/>
                  </a:cubicBezTo>
                  <a:lnTo>
                    <a:pt x="1515987" y="273473"/>
                  </a:lnTo>
                  <a:cubicBezTo>
                    <a:pt x="1515987" y="295233"/>
                    <a:pt x="1507343" y="316102"/>
                    <a:pt x="1491956" y="331489"/>
                  </a:cubicBezTo>
                  <a:cubicBezTo>
                    <a:pt x="1476570" y="346875"/>
                    <a:pt x="1455701" y="355519"/>
                    <a:pt x="1433941" y="355519"/>
                  </a:cubicBezTo>
                  <a:lnTo>
                    <a:pt x="82046" y="355519"/>
                  </a:lnTo>
                  <a:cubicBezTo>
                    <a:pt x="36733" y="355519"/>
                    <a:pt x="0" y="318786"/>
                    <a:pt x="0" y="273473"/>
                  </a:cubicBezTo>
                  <a:lnTo>
                    <a:pt x="0" y="82046"/>
                  </a:lnTo>
                  <a:cubicBezTo>
                    <a:pt x="0" y="36733"/>
                    <a:pt x="36733" y="0"/>
                    <a:pt x="82046"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5" name="TextBox 5"/>
            <p:cNvSpPr txBox="1"/>
            <p:nvPr/>
          </p:nvSpPr>
          <p:spPr>
            <a:xfrm>
              <a:off x="0" y="-57150"/>
              <a:ext cx="1515987" cy="412669"/>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12585355" y="3218303"/>
            <a:ext cx="5290098" cy="1109923"/>
          </a:xfrm>
          <a:prstGeom prst="rect">
            <a:avLst/>
          </a:prstGeom>
        </p:spPr>
        <p:txBody>
          <a:bodyPr lIns="0" tIns="0" rIns="0" bIns="0" rtlCol="0" anchor="t">
            <a:spAutoFit/>
          </a:bodyPr>
          <a:lstStyle/>
          <a:p>
            <a:pPr>
              <a:lnSpc>
                <a:spcPts val="2933"/>
              </a:lnSpc>
            </a:pPr>
            <a:r>
              <a:rPr lang="en-US" sz="2327" spc="260">
                <a:solidFill>
                  <a:srgbClr val="FEFFFF"/>
                </a:solidFill>
                <a:latin typeface="Inter"/>
              </a:rPr>
              <a:t>Most movies have duration of 94-154 minutes</a:t>
            </a:r>
          </a:p>
          <a:p>
            <a:pPr>
              <a:lnSpc>
                <a:spcPts val="2933"/>
              </a:lnSpc>
              <a:spcBef>
                <a:spcPct val="0"/>
              </a:spcBef>
            </a:pPr>
            <a:endParaRPr lang="en-US" sz="2327" spc="260">
              <a:solidFill>
                <a:srgbClr val="FEFFFF"/>
              </a:solidFill>
              <a:latin typeface="Inter"/>
            </a:endParaRPr>
          </a:p>
        </p:txBody>
      </p:sp>
      <p:grpSp>
        <p:nvGrpSpPr>
          <p:cNvPr id="7" name="Group 7"/>
          <p:cNvGrpSpPr/>
          <p:nvPr/>
        </p:nvGrpSpPr>
        <p:grpSpPr>
          <a:xfrm>
            <a:off x="12034904" y="5814126"/>
            <a:ext cx="5925084" cy="1725709"/>
            <a:chOff x="0" y="0"/>
            <a:chExt cx="1560516" cy="454508"/>
          </a:xfrm>
        </p:grpSpPr>
        <p:sp>
          <p:nvSpPr>
            <p:cNvPr id="8" name="Freeform 8"/>
            <p:cNvSpPr/>
            <p:nvPr/>
          </p:nvSpPr>
          <p:spPr>
            <a:xfrm>
              <a:off x="0" y="0"/>
              <a:ext cx="1560516" cy="454508"/>
            </a:xfrm>
            <a:custGeom>
              <a:avLst/>
              <a:gdLst/>
              <a:ahLst/>
              <a:cxnLst/>
              <a:rect l="l" t="t" r="r" b="b"/>
              <a:pathLst>
                <a:path w="1560516" h="454508">
                  <a:moveTo>
                    <a:pt x="79705" y="0"/>
                  </a:moveTo>
                  <a:lnTo>
                    <a:pt x="1480811" y="0"/>
                  </a:lnTo>
                  <a:cubicBezTo>
                    <a:pt x="1524831" y="0"/>
                    <a:pt x="1560516" y="35685"/>
                    <a:pt x="1560516" y="79705"/>
                  </a:cubicBezTo>
                  <a:lnTo>
                    <a:pt x="1560516" y="374803"/>
                  </a:lnTo>
                  <a:cubicBezTo>
                    <a:pt x="1560516" y="418823"/>
                    <a:pt x="1524831" y="454508"/>
                    <a:pt x="1480811" y="454508"/>
                  </a:cubicBezTo>
                  <a:lnTo>
                    <a:pt x="79705" y="454508"/>
                  </a:lnTo>
                  <a:cubicBezTo>
                    <a:pt x="35685" y="454508"/>
                    <a:pt x="0" y="418823"/>
                    <a:pt x="0" y="374803"/>
                  </a:cubicBezTo>
                  <a:lnTo>
                    <a:pt x="0" y="79705"/>
                  </a:lnTo>
                  <a:cubicBezTo>
                    <a:pt x="0" y="35685"/>
                    <a:pt x="35685" y="0"/>
                    <a:pt x="79705" y="0"/>
                  </a:cubicBezTo>
                  <a:close/>
                </a:path>
              </a:pathLst>
            </a:custGeom>
            <a:gradFill rotWithShape="1">
              <a:gsLst>
                <a:gs pos="0">
                  <a:srgbClr val="CDFFD8">
                    <a:alpha val="27000"/>
                  </a:srgbClr>
                </a:gs>
                <a:gs pos="100000">
                  <a:srgbClr val="94B9FF">
                    <a:alpha val="27000"/>
                  </a:srgbClr>
                </a:gs>
              </a:gsLst>
              <a:lin ang="0"/>
            </a:gradFill>
          </p:spPr>
          <p:txBody>
            <a:bodyPr/>
            <a:lstStyle/>
            <a:p>
              <a:endParaRPr lang="en-IN"/>
            </a:p>
          </p:txBody>
        </p:sp>
        <p:sp>
          <p:nvSpPr>
            <p:cNvPr id="9" name="TextBox 9"/>
            <p:cNvSpPr txBox="1"/>
            <p:nvPr/>
          </p:nvSpPr>
          <p:spPr>
            <a:xfrm>
              <a:off x="0" y="-57150"/>
              <a:ext cx="1560516" cy="511658"/>
            </a:xfrm>
            <a:prstGeom prst="rect">
              <a:avLst/>
            </a:prstGeom>
          </p:spPr>
          <p:txBody>
            <a:bodyPr lIns="50800" tIns="50800" rIns="50800" bIns="50800" rtlCol="0" anchor="ctr"/>
            <a:lstStyle/>
            <a:p>
              <a:pPr algn="ctr">
                <a:lnSpc>
                  <a:spcPts val="3220"/>
                </a:lnSpc>
              </a:pPr>
              <a:endParaRPr/>
            </a:p>
          </p:txBody>
        </p:sp>
      </p:grpSp>
      <p:sp>
        <p:nvSpPr>
          <p:cNvPr id="10" name="TextBox 10"/>
          <p:cNvSpPr txBox="1"/>
          <p:nvPr/>
        </p:nvSpPr>
        <p:spPr>
          <a:xfrm>
            <a:off x="12436932" y="6179226"/>
            <a:ext cx="5290098" cy="1848997"/>
          </a:xfrm>
          <a:prstGeom prst="rect">
            <a:avLst/>
          </a:prstGeom>
        </p:spPr>
        <p:txBody>
          <a:bodyPr lIns="0" tIns="0" rIns="0" bIns="0" rtlCol="0" anchor="t">
            <a:spAutoFit/>
          </a:bodyPr>
          <a:lstStyle/>
          <a:p>
            <a:pPr>
              <a:lnSpc>
                <a:spcPts val="2933"/>
              </a:lnSpc>
            </a:pPr>
            <a:r>
              <a:rPr lang="en-US" sz="2327" spc="260">
                <a:solidFill>
                  <a:srgbClr val="FEFFFF"/>
                </a:solidFill>
                <a:latin typeface="Inter"/>
              </a:rPr>
              <a:t>The duration of 65 mins have highest average IMDB score of 8.9</a:t>
            </a:r>
          </a:p>
          <a:p>
            <a:pPr>
              <a:lnSpc>
                <a:spcPts val="2933"/>
              </a:lnSpc>
            </a:pPr>
            <a:endParaRPr lang="en-US" sz="2327" spc="260">
              <a:solidFill>
                <a:srgbClr val="FEFFFF"/>
              </a:solidFill>
              <a:latin typeface="Inter"/>
            </a:endParaRPr>
          </a:p>
          <a:p>
            <a:pPr>
              <a:lnSpc>
                <a:spcPts val="2933"/>
              </a:lnSpc>
              <a:spcBef>
                <a:spcPct val="0"/>
              </a:spcBef>
            </a:pPr>
            <a:endParaRPr lang="en-US" sz="2327" spc="260">
              <a:solidFill>
                <a:srgbClr val="FEFFFF"/>
              </a:solidFill>
              <a:latin typeface="Inter"/>
            </a:endParaRPr>
          </a:p>
        </p:txBody>
      </p:sp>
      <p:sp>
        <p:nvSpPr>
          <p:cNvPr id="11" name="Freeform 11"/>
          <p:cNvSpPr/>
          <p:nvPr/>
        </p:nvSpPr>
        <p:spPr>
          <a:xfrm>
            <a:off x="807830" y="2579281"/>
            <a:ext cx="10474268" cy="5760847"/>
          </a:xfrm>
          <a:custGeom>
            <a:avLst/>
            <a:gdLst/>
            <a:ahLst/>
            <a:cxnLst/>
            <a:rect l="l" t="t" r="r" b="b"/>
            <a:pathLst>
              <a:path w="10474268" h="5760847">
                <a:moveTo>
                  <a:pt x="0" y="0"/>
                </a:moveTo>
                <a:lnTo>
                  <a:pt x="10474268" y="0"/>
                </a:lnTo>
                <a:lnTo>
                  <a:pt x="10474268" y="5760848"/>
                </a:lnTo>
                <a:lnTo>
                  <a:pt x="0" y="5760848"/>
                </a:lnTo>
                <a:lnTo>
                  <a:pt x="0" y="0"/>
                </a:lnTo>
                <a:close/>
              </a:path>
            </a:pathLst>
          </a:custGeom>
          <a:blipFill>
            <a:blip r:embed="rId3"/>
            <a:stretch>
              <a:fillRect/>
            </a:stretch>
          </a:blipFill>
        </p:spPr>
        <p:txBody>
          <a:bodyPr/>
          <a:lstStyle/>
          <a:p>
            <a:endParaRPr lang="en-IN"/>
          </a:p>
        </p:txBody>
      </p:sp>
      <p:sp>
        <p:nvSpPr>
          <p:cNvPr id="12" name="TextBox 12"/>
          <p:cNvSpPr txBox="1"/>
          <p:nvPr/>
        </p:nvSpPr>
        <p:spPr>
          <a:xfrm>
            <a:off x="1338934" y="777605"/>
            <a:ext cx="10162710"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B. MOVIE DURATION</a:t>
            </a:r>
          </a:p>
        </p:txBody>
      </p:sp>
      <p:sp>
        <p:nvSpPr>
          <p:cNvPr id="13" name="TextBox 13"/>
          <p:cNvSpPr txBox="1"/>
          <p:nvPr/>
        </p:nvSpPr>
        <p:spPr>
          <a:xfrm>
            <a:off x="11220525" y="777605"/>
            <a:ext cx="5728541" cy="972071"/>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txBody>
          <a:bodyPr/>
          <a:lstStyle/>
          <a:p>
            <a:endParaRPr lang="en-IN"/>
          </a:p>
        </p:txBody>
      </p:sp>
      <p:grpSp>
        <p:nvGrpSpPr>
          <p:cNvPr id="3" name="Group 3"/>
          <p:cNvGrpSpPr/>
          <p:nvPr/>
        </p:nvGrpSpPr>
        <p:grpSpPr>
          <a:xfrm>
            <a:off x="1608483" y="8700356"/>
            <a:ext cx="7123722" cy="1174404"/>
            <a:chOff x="0" y="0"/>
            <a:chExt cx="1876207" cy="309308"/>
          </a:xfrm>
        </p:grpSpPr>
        <p:sp>
          <p:nvSpPr>
            <p:cNvPr id="4" name="Freeform 4"/>
            <p:cNvSpPr/>
            <p:nvPr/>
          </p:nvSpPr>
          <p:spPr>
            <a:xfrm>
              <a:off x="0" y="0"/>
              <a:ext cx="1876207" cy="309308"/>
            </a:xfrm>
            <a:custGeom>
              <a:avLst/>
              <a:gdLst/>
              <a:ahLst/>
              <a:cxnLst/>
              <a:rect l="l" t="t" r="r" b="b"/>
              <a:pathLst>
                <a:path w="1876207" h="309308">
                  <a:moveTo>
                    <a:pt x="66294" y="0"/>
                  </a:moveTo>
                  <a:lnTo>
                    <a:pt x="1809913" y="0"/>
                  </a:lnTo>
                  <a:cubicBezTo>
                    <a:pt x="1846526" y="0"/>
                    <a:pt x="1876207" y="29681"/>
                    <a:pt x="1876207" y="66294"/>
                  </a:cubicBezTo>
                  <a:lnTo>
                    <a:pt x="1876207" y="243015"/>
                  </a:lnTo>
                  <a:cubicBezTo>
                    <a:pt x="1876207" y="279627"/>
                    <a:pt x="1846526" y="309308"/>
                    <a:pt x="1809913" y="309308"/>
                  </a:cubicBezTo>
                  <a:lnTo>
                    <a:pt x="66294" y="309308"/>
                  </a:lnTo>
                  <a:cubicBezTo>
                    <a:pt x="29681" y="309308"/>
                    <a:pt x="0" y="279627"/>
                    <a:pt x="0" y="243015"/>
                  </a:cubicBezTo>
                  <a:lnTo>
                    <a:pt x="0" y="66294"/>
                  </a:lnTo>
                  <a:cubicBezTo>
                    <a:pt x="0" y="29681"/>
                    <a:pt x="29681" y="0"/>
                    <a:pt x="66294" y="0"/>
                  </a:cubicBezTo>
                  <a:close/>
                </a:path>
              </a:pathLst>
            </a:custGeom>
            <a:gradFill rotWithShape="1">
              <a:gsLst>
                <a:gs pos="0">
                  <a:srgbClr val="A6A6A6">
                    <a:alpha val="27000"/>
                  </a:srgbClr>
                </a:gs>
                <a:gs pos="100000">
                  <a:srgbClr val="FFFFFF">
                    <a:alpha val="27000"/>
                  </a:srgbClr>
                </a:gs>
              </a:gsLst>
              <a:lin ang="0"/>
            </a:gradFill>
          </p:spPr>
          <p:txBody>
            <a:bodyPr/>
            <a:lstStyle/>
            <a:p>
              <a:endParaRPr lang="en-IN"/>
            </a:p>
          </p:txBody>
        </p:sp>
        <p:sp>
          <p:nvSpPr>
            <p:cNvPr id="5" name="TextBox 5"/>
            <p:cNvSpPr txBox="1"/>
            <p:nvPr/>
          </p:nvSpPr>
          <p:spPr>
            <a:xfrm>
              <a:off x="0" y="-57150"/>
              <a:ext cx="1876207" cy="366458"/>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a:off x="10189436" y="1938338"/>
            <a:ext cx="7469219" cy="6408498"/>
          </a:xfrm>
          <a:custGeom>
            <a:avLst/>
            <a:gdLst/>
            <a:ahLst/>
            <a:cxnLst/>
            <a:rect l="l" t="t" r="r" b="b"/>
            <a:pathLst>
              <a:path w="7469219" h="6408498">
                <a:moveTo>
                  <a:pt x="0" y="0"/>
                </a:moveTo>
                <a:lnTo>
                  <a:pt x="7469218" y="0"/>
                </a:lnTo>
                <a:lnTo>
                  <a:pt x="7469218" y="6408498"/>
                </a:lnTo>
                <a:lnTo>
                  <a:pt x="0" y="6408498"/>
                </a:lnTo>
                <a:lnTo>
                  <a:pt x="0" y="0"/>
                </a:lnTo>
                <a:close/>
              </a:path>
            </a:pathLst>
          </a:custGeom>
          <a:blipFill>
            <a:blip r:embed="rId3"/>
            <a:stretch>
              <a:fillRect l="-18828" r="-19228"/>
            </a:stretch>
          </a:blipFill>
        </p:spPr>
        <p:txBody>
          <a:bodyPr/>
          <a:lstStyle/>
          <a:p>
            <a:endParaRPr lang="en-IN"/>
          </a:p>
        </p:txBody>
      </p:sp>
      <p:sp>
        <p:nvSpPr>
          <p:cNvPr id="7" name="Freeform 7"/>
          <p:cNvSpPr/>
          <p:nvPr/>
        </p:nvSpPr>
        <p:spPr>
          <a:xfrm>
            <a:off x="677904" y="1938338"/>
            <a:ext cx="8857773" cy="6276761"/>
          </a:xfrm>
          <a:custGeom>
            <a:avLst/>
            <a:gdLst/>
            <a:ahLst/>
            <a:cxnLst/>
            <a:rect l="l" t="t" r="r" b="b"/>
            <a:pathLst>
              <a:path w="8857773" h="6276761">
                <a:moveTo>
                  <a:pt x="0" y="0"/>
                </a:moveTo>
                <a:lnTo>
                  <a:pt x="8857772" y="0"/>
                </a:lnTo>
                <a:lnTo>
                  <a:pt x="8857772" y="6276761"/>
                </a:lnTo>
                <a:lnTo>
                  <a:pt x="0" y="6276761"/>
                </a:lnTo>
                <a:lnTo>
                  <a:pt x="0" y="0"/>
                </a:lnTo>
                <a:close/>
              </a:path>
            </a:pathLst>
          </a:custGeom>
          <a:blipFill>
            <a:blip r:embed="rId4"/>
            <a:stretch>
              <a:fillRect l="-5638" t="-87742" r="-298443" b="-133018"/>
            </a:stretch>
          </a:blipFill>
        </p:spPr>
        <p:txBody>
          <a:bodyPr/>
          <a:lstStyle/>
          <a:p>
            <a:endParaRPr lang="en-IN"/>
          </a:p>
        </p:txBody>
      </p:sp>
      <p:sp>
        <p:nvSpPr>
          <p:cNvPr id="8" name="TextBox 8"/>
          <p:cNvSpPr txBox="1"/>
          <p:nvPr/>
        </p:nvSpPr>
        <p:spPr>
          <a:xfrm>
            <a:off x="2282693" y="8938853"/>
            <a:ext cx="5731837" cy="1115737"/>
          </a:xfrm>
          <a:prstGeom prst="rect">
            <a:avLst/>
          </a:prstGeom>
        </p:spPr>
        <p:txBody>
          <a:bodyPr lIns="0" tIns="0" rIns="0" bIns="0" rtlCol="0" anchor="t">
            <a:spAutoFit/>
          </a:bodyPr>
          <a:lstStyle/>
          <a:p>
            <a:pPr>
              <a:lnSpc>
                <a:spcPts val="2933"/>
              </a:lnSpc>
            </a:pPr>
            <a:r>
              <a:rPr lang="en-US" sz="2327" spc="260">
                <a:solidFill>
                  <a:srgbClr val="FEFFFF"/>
                </a:solidFill>
                <a:latin typeface="Inter"/>
              </a:rPr>
              <a:t>3561 movies are english movies and have average of 6.4</a:t>
            </a:r>
          </a:p>
          <a:p>
            <a:pPr>
              <a:lnSpc>
                <a:spcPts val="2933"/>
              </a:lnSpc>
            </a:pPr>
            <a:endParaRPr lang="en-US" sz="2327" spc="260">
              <a:solidFill>
                <a:srgbClr val="FEFFFF"/>
              </a:solidFill>
              <a:latin typeface="Inter"/>
            </a:endParaRPr>
          </a:p>
        </p:txBody>
      </p:sp>
      <p:grpSp>
        <p:nvGrpSpPr>
          <p:cNvPr id="9" name="Group 9"/>
          <p:cNvGrpSpPr/>
          <p:nvPr/>
        </p:nvGrpSpPr>
        <p:grpSpPr>
          <a:xfrm>
            <a:off x="2965331" y="423342"/>
            <a:ext cx="12357338" cy="1124471"/>
            <a:chOff x="0" y="0"/>
            <a:chExt cx="16476450" cy="1499295"/>
          </a:xfrm>
        </p:grpSpPr>
        <p:sp>
          <p:nvSpPr>
            <p:cNvPr id="10" name="TextBox 10"/>
            <p:cNvSpPr txBox="1"/>
            <p:nvPr/>
          </p:nvSpPr>
          <p:spPr>
            <a:xfrm>
              <a:off x="0" y="152400"/>
              <a:ext cx="8838396" cy="1346895"/>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C. LANGUAGE</a:t>
              </a:r>
            </a:p>
          </p:txBody>
        </p:sp>
        <p:sp>
          <p:nvSpPr>
            <p:cNvPr id="11" name="TextBox 11"/>
            <p:cNvSpPr txBox="1"/>
            <p:nvPr/>
          </p:nvSpPr>
          <p:spPr>
            <a:xfrm>
              <a:off x="8838396" y="152400"/>
              <a:ext cx="7638055" cy="1346895"/>
            </a:xfrm>
            <a:prstGeom prst="rect">
              <a:avLst/>
            </a:prstGeom>
          </p:spPr>
          <p:txBody>
            <a:bodyPr lIns="0" tIns="0" rIns="0" bIns="0" rtlCol="0" anchor="t">
              <a:spAutoFit/>
            </a:bodyPr>
            <a:lstStyle/>
            <a:p>
              <a:pPr algn="ctr">
                <a:lnSpc>
                  <a:spcPts val="7380"/>
                </a:lnSpc>
              </a:pPr>
              <a:r>
                <a:rPr lang="en-US" sz="7380">
                  <a:solidFill>
                    <a:srgbClr val="FFDF2B"/>
                  </a:solidFill>
                  <a:latin typeface="Libre Franklin Bold"/>
                </a:rPr>
                <a:t>ANALYSIS</a:t>
              </a:r>
            </a:p>
          </p:txBody>
        </p:sp>
      </p:grpSp>
      <p:grpSp>
        <p:nvGrpSpPr>
          <p:cNvPr id="12" name="Group 12"/>
          <p:cNvGrpSpPr/>
          <p:nvPr/>
        </p:nvGrpSpPr>
        <p:grpSpPr>
          <a:xfrm>
            <a:off x="11113347" y="8732934"/>
            <a:ext cx="6145953" cy="1109249"/>
            <a:chOff x="0" y="0"/>
            <a:chExt cx="1618687" cy="292148"/>
          </a:xfrm>
        </p:grpSpPr>
        <p:sp>
          <p:nvSpPr>
            <p:cNvPr id="13" name="Freeform 13"/>
            <p:cNvSpPr/>
            <p:nvPr/>
          </p:nvSpPr>
          <p:spPr>
            <a:xfrm>
              <a:off x="0" y="0"/>
              <a:ext cx="1618687" cy="292148"/>
            </a:xfrm>
            <a:custGeom>
              <a:avLst/>
              <a:gdLst/>
              <a:ahLst/>
              <a:cxnLst/>
              <a:rect l="l" t="t" r="r" b="b"/>
              <a:pathLst>
                <a:path w="1618687" h="292148">
                  <a:moveTo>
                    <a:pt x="76840" y="0"/>
                  </a:moveTo>
                  <a:lnTo>
                    <a:pt x="1541847" y="0"/>
                  </a:lnTo>
                  <a:cubicBezTo>
                    <a:pt x="1562226" y="0"/>
                    <a:pt x="1581771" y="8096"/>
                    <a:pt x="1596181" y="22506"/>
                  </a:cubicBezTo>
                  <a:cubicBezTo>
                    <a:pt x="1610592" y="36916"/>
                    <a:pt x="1618687" y="56461"/>
                    <a:pt x="1618687" y="76840"/>
                  </a:cubicBezTo>
                  <a:lnTo>
                    <a:pt x="1618687" y="215308"/>
                  </a:lnTo>
                  <a:cubicBezTo>
                    <a:pt x="1618687" y="257745"/>
                    <a:pt x="1584285" y="292148"/>
                    <a:pt x="1541847" y="292148"/>
                  </a:cubicBezTo>
                  <a:lnTo>
                    <a:pt x="76840" y="292148"/>
                  </a:lnTo>
                  <a:cubicBezTo>
                    <a:pt x="56461" y="292148"/>
                    <a:pt x="36916" y="284052"/>
                    <a:pt x="22506" y="269642"/>
                  </a:cubicBezTo>
                  <a:cubicBezTo>
                    <a:pt x="8096" y="255232"/>
                    <a:pt x="0" y="235687"/>
                    <a:pt x="0" y="215308"/>
                  </a:cubicBezTo>
                  <a:lnTo>
                    <a:pt x="0" y="76840"/>
                  </a:lnTo>
                  <a:cubicBezTo>
                    <a:pt x="0" y="34403"/>
                    <a:pt x="34403" y="0"/>
                    <a:pt x="76840" y="0"/>
                  </a:cubicBezTo>
                  <a:close/>
                </a:path>
              </a:pathLst>
            </a:custGeom>
            <a:gradFill rotWithShape="1">
              <a:gsLst>
                <a:gs pos="0">
                  <a:srgbClr val="A6A6A6">
                    <a:alpha val="27000"/>
                  </a:srgbClr>
                </a:gs>
                <a:gs pos="100000">
                  <a:srgbClr val="FFFFFF">
                    <a:alpha val="27000"/>
                  </a:srgbClr>
                </a:gs>
              </a:gsLst>
              <a:lin ang="0"/>
            </a:gradFill>
          </p:spPr>
          <p:txBody>
            <a:bodyPr/>
            <a:lstStyle/>
            <a:p>
              <a:endParaRPr lang="en-IN"/>
            </a:p>
          </p:txBody>
        </p:sp>
        <p:sp>
          <p:nvSpPr>
            <p:cNvPr id="14" name="TextBox 14"/>
            <p:cNvSpPr txBox="1"/>
            <p:nvPr/>
          </p:nvSpPr>
          <p:spPr>
            <a:xfrm>
              <a:off x="0" y="-57150"/>
              <a:ext cx="1618687" cy="349298"/>
            </a:xfrm>
            <a:prstGeom prst="rect">
              <a:avLst/>
            </a:prstGeom>
          </p:spPr>
          <p:txBody>
            <a:bodyPr lIns="50800" tIns="50800" rIns="50800" bIns="50800" rtlCol="0" anchor="ctr"/>
            <a:lstStyle/>
            <a:p>
              <a:pPr algn="ctr">
                <a:lnSpc>
                  <a:spcPts val="3220"/>
                </a:lnSpc>
              </a:pPr>
              <a:endParaRPr/>
            </a:p>
          </p:txBody>
        </p:sp>
      </p:grpSp>
      <p:sp>
        <p:nvSpPr>
          <p:cNvPr id="15" name="TextBox 15"/>
          <p:cNvSpPr txBox="1"/>
          <p:nvPr/>
        </p:nvSpPr>
        <p:spPr>
          <a:xfrm>
            <a:off x="11655826" y="8905528"/>
            <a:ext cx="5095612" cy="744262"/>
          </a:xfrm>
          <a:prstGeom prst="rect">
            <a:avLst/>
          </a:prstGeom>
        </p:spPr>
        <p:txBody>
          <a:bodyPr lIns="0" tIns="0" rIns="0" bIns="0" rtlCol="0" anchor="t">
            <a:spAutoFit/>
          </a:bodyPr>
          <a:lstStyle/>
          <a:p>
            <a:pPr algn="ctr">
              <a:lnSpc>
                <a:spcPts val="2933"/>
              </a:lnSpc>
              <a:spcBef>
                <a:spcPct val="0"/>
              </a:spcBef>
            </a:pPr>
            <a:r>
              <a:rPr lang="en-US" sz="2327" spc="260">
                <a:solidFill>
                  <a:srgbClr val="FEFFFF"/>
                </a:solidFill>
                <a:latin typeface="Inter"/>
              </a:rPr>
              <a:t>Other language movies are lies below 0.01 percentile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449</Words>
  <Application>Microsoft Office PowerPoint</Application>
  <PresentationFormat>Custom</PresentationFormat>
  <Paragraphs>58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Canva Sans Bold</vt:lpstr>
      <vt:lpstr>Inter</vt:lpstr>
      <vt:lpstr>Inter Bold</vt:lpstr>
      <vt:lpstr>Calibri</vt:lpstr>
      <vt:lpstr>Arial</vt:lpstr>
      <vt:lpstr>Bebas Neue</vt:lpstr>
      <vt:lpstr>Libre Franklin Heavy</vt:lpstr>
      <vt:lpstr>Libre Franklin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cp:lastModifiedBy>Salman Bareesh</cp:lastModifiedBy>
  <cp:revision>2</cp:revision>
  <dcterms:created xsi:type="dcterms:W3CDTF">2006-08-16T00:00:00Z</dcterms:created>
  <dcterms:modified xsi:type="dcterms:W3CDTF">2024-01-01T13:36:12Z</dcterms:modified>
  <dc:identifier>DAF4oT1YZOQ</dc:identifier>
</cp:coreProperties>
</file>